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>
  <p:sldMasterIdLst>
    <p:sldMasterId id="2147483648" r:id="rId1"/>
    <p:sldMasterId id="2147483658" r:id="rId2"/>
  </p:sldMasterIdLst>
  <p:notesMasterIdLst>
    <p:notesMasterId r:id="rId37"/>
  </p:notesMasterIdLst>
  <p:handoutMasterIdLst>
    <p:handoutMasterId r:id="rId38"/>
  </p:handoutMasterIdLst>
  <p:sldIdLst>
    <p:sldId id="3036" r:id="rId3"/>
    <p:sldId id="3048" r:id="rId4"/>
    <p:sldId id="3038" r:id="rId5"/>
    <p:sldId id="3049" r:id="rId6"/>
    <p:sldId id="3050" r:id="rId7"/>
    <p:sldId id="3283" r:id="rId8"/>
    <p:sldId id="3284" r:id="rId9"/>
    <p:sldId id="3285" r:id="rId10"/>
    <p:sldId id="3268" r:id="rId11"/>
    <p:sldId id="3286" r:id="rId12"/>
    <p:sldId id="3269" r:id="rId13"/>
    <p:sldId id="3272" r:id="rId14"/>
    <p:sldId id="3270" r:id="rId15"/>
    <p:sldId id="3287" r:id="rId16"/>
    <p:sldId id="3288" r:id="rId17"/>
    <p:sldId id="3289" r:id="rId18"/>
    <p:sldId id="3290" r:id="rId19"/>
    <p:sldId id="3291" r:id="rId20"/>
    <p:sldId id="3292" r:id="rId21"/>
    <p:sldId id="3135" r:id="rId22"/>
    <p:sldId id="3293" r:id="rId23"/>
    <p:sldId id="3294" r:id="rId24"/>
    <p:sldId id="3295" r:id="rId25"/>
    <p:sldId id="3296" r:id="rId26"/>
    <p:sldId id="3297" r:id="rId27"/>
    <p:sldId id="3274" r:id="rId28"/>
    <p:sldId id="3298" r:id="rId29"/>
    <p:sldId id="3299" r:id="rId30"/>
    <p:sldId id="3300" r:id="rId31"/>
    <p:sldId id="3301" r:id="rId32"/>
    <p:sldId id="3302" r:id="rId33"/>
    <p:sldId id="3303" r:id="rId34"/>
    <p:sldId id="3172" r:id="rId35"/>
    <p:sldId id="3086" r:id="rId36"/>
  </p:sldIdLst>
  <p:sldSz cx="12192000" cy="6858000"/>
  <p:notesSz cx="10015538" cy="68818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b="1" kern="1200">
        <a:solidFill>
          <a:srgbClr val="FFFFFF"/>
        </a:solidFill>
        <a:latin typeface="Arial" panose="020B060402020209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b="1" kern="1200">
        <a:solidFill>
          <a:srgbClr val="FFFFFF"/>
        </a:solidFill>
        <a:latin typeface="Arial" panose="020B060402020209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b="1" kern="1200">
        <a:solidFill>
          <a:srgbClr val="FFFFFF"/>
        </a:solidFill>
        <a:latin typeface="Arial" panose="020B060402020209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b="1" kern="1200">
        <a:solidFill>
          <a:srgbClr val="FFFFFF"/>
        </a:solidFill>
        <a:latin typeface="Arial" panose="020B060402020209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b="1" kern="1200">
        <a:solidFill>
          <a:srgbClr val="FFFFFF"/>
        </a:solidFill>
        <a:latin typeface="Arial" panose="020B0604020202090204" pitchFamily="34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rgbClr val="FFFFFF"/>
        </a:solidFill>
        <a:latin typeface="Arial" panose="020B0604020202090204" pitchFamily="34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rgbClr val="FFFFFF"/>
        </a:solidFill>
        <a:latin typeface="Arial" panose="020B0604020202090204" pitchFamily="34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rgbClr val="FFFFFF"/>
        </a:solidFill>
        <a:latin typeface="Arial" panose="020B0604020202090204" pitchFamily="34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rgbClr val="FFFFFF"/>
        </a:solidFill>
        <a:latin typeface="Arial" panose="020B060402020209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96" userDrawn="1">
          <p15:clr>
            <a:srgbClr val="A4A3A4"/>
          </p15:clr>
        </p15:guide>
        <p15:guide id="2" pos="6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33CC"/>
    <a:srgbClr val="000066"/>
    <a:srgbClr val="E68300"/>
    <a:srgbClr val="0000FF"/>
    <a:srgbClr val="0000CC"/>
    <a:srgbClr val="774F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25" autoAdjust="0"/>
    <p:restoredTop sz="94434" autoAdjust="0"/>
  </p:normalViewPr>
  <p:slideViewPr>
    <p:cSldViewPr showGuides="1">
      <p:cViewPr varScale="1">
        <p:scale>
          <a:sx n="59" d="100"/>
          <a:sy n="59" d="100"/>
        </p:scale>
        <p:origin x="1148" y="28"/>
      </p:cViewPr>
      <p:guideLst>
        <p:guide orient="horz" pos="1296"/>
        <p:guide pos="60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B0B991-BC30-464A-9F26-AD42EA1C40A7}" type="doc">
      <dgm:prSet loTypeId="urn:microsoft.com/office/officeart/2008/layout/VerticalCurvedList#1" loCatId="list" qsTypeId="urn:microsoft.com/office/officeart/2005/8/quickstyle/3d2#1" qsCatId="3D" csTypeId="urn:microsoft.com/office/officeart/2005/8/colors/accent1_2#1" csCatId="accent1" phldr="1"/>
      <dgm:spPr/>
      <dgm:t>
        <a:bodyPr/>
        <a:lstStyle/>
        <a:p>
          <a:endParaRPr lang="en-GB"/>
        </a:p>
      </dgm:t>
    </dgm:pt>
    <dgm:pt modelId="{08B04BC0-8AE8-4AFA-B701-A02742550B86}">
      <dgm:prSet phldrT="[Text]" custT="1"/>
      <dgm:spPr>
        <a:solidFill>
          <a:srgbClr val="C00000"/>
        </a:solidFill>
        <a:ln>
          <a:solidFill>
            <a:srgbClr val="FFFF00"/>
          </a:solidFill>
        </a:ln>
      </dgm:spPr>
      <dgm:t>
        <a:bodyPr/>
        <a:lstStyle/>
        <a:p>
          <a:r>
            <a:rPr lang="en-US" sz="1800" dirty="0">
              <a:latin typeface="Arial Black" panose="020B0A04020102020204" pitchFamily="34" charset="0"/>
            </a:rPr>
            <a:t>CONCEPTUALIZING NATIONAL SECURITY AS AN ECONOMIC IMPERATIVE</a:t>
          </a:r>
          <a:endParaRPr lang="en-GB" sz="1800" dirty="0">
            <a:latin typeface="Arial Black" panose="020B0A04020102020204" pitchFamily="34" charset="0"/>
          </a:endParaRPr>
        </a:p>
      </dgm:t>
    </dgm:pt>
    <dgm:pt modelId="{02A4BBEF-EB9D-421A-BC83-20B7254D39DC}" type="parTrans" cxnId="{E0146E03-3A25-431F-89BF-E9252FABC0F6}">
      <dgm:prSet/>
      <dgm:spPr/>
      <dgm:t>
        <a:bodyPr/>
        <a:lstStyle/>
        <a:p>
          <a:endParaRPr lang="en-GB"/>
        </a:p>
      </dgm:t>
    </dgm:pt>
    <dgm:pt modelId="{3624F0CC-C2E7-4F91-9F94-97C333F6F4E2}" type="sibTrans" cxnId="{E0146E03-3A25-431F-89BF-E9252FABC0F6}">
      <dgm:prSet/>
      <dgm:spPr/>
      <dgm:t>
        <a:bodyPr/>
        <a:lstStyle/>
        <a:p>
          <a:endParaRPr lang="en-GB"/>
        </a:p>
      </dgm:t>
    </dgm:pt>
    <dgm:pt modelId="{DE59DF32-C77C-4721-B133-44C0AE70A8A2}">
      <dgm:prSet phldrT="[Text]" custT="1"/>
      <dgm:spPr>
        <a:solidFill>
          <a:srgbClr val="000066"/>
        </a:solidFill>
        <a:ln>
          <a:solidFill>
            <a:srgbClr val="FFFF00"/>
          </a:solidFill>
        </a:ln>
      </dgm:spPr>
      <dgm:t>
        <a:bodyPr/>
        <a:lstStyle/>
        <a:p>
          <a:r>
            <a:rPr lang="en-US" sz="1800" dirty="0">
              <a:solidFill>
                <a:schemeClr val="bg1"/>
              </a:solidFill>
              <a:latin typeface="Arial Black" panose="020B0A04020102020204" pitchFamily="34" charset="0"/>
            </a:rPr>
            <a:t>THE ROLE OF THE DEFENCE AND SECURITY SECTOR IN ECONOMIC TRANSFORMATION</a:t>
          </a:r>
          <a:endParaRPr lang="en-GB" sz="1800" dirty="0">
            <a:solidFill>
              <a:schemeClr val="bg1"/>
            </a:solidFill>
            <a:latin typeface="Arial Black" panose="020B0A04020102020204" pitchFamily="34" charset="0"/>
          </a:endParaRPr>
        </a:p>
      </dgm:t>
    </dgm:pt>
    <dgm:pt modelId="{4F6ABE38-D90F-4E7C-AA56-464B8DB38435}" type="parTrans" cxnId="{CA3C8A6E-6440-44F7-8424-4E7AF634D795}">
      <dgm:prSet/>
      <dgm:spPr/>
      <dgm:t>
        <a:bodyPr/>
        <a:lstStyle/>
        <a:p>
          <a:endParaRPr lang="en-GB"/>
        </a:p>
      </dgm:t>
    </dgm:pt>
    <dgm:pt modelId="{FB83BE8B-DA19-40AA-9E62-C419555EF573}" type="sibTrans" cxnId="{CA3C8A6E-6440-44F7-8424-4E7AF634D795}">
      <dgm:prSet/>
      <dgm:spPr/>
      <dgm:t>
        <a:bodyPr/>
        <a:lstStyle/>
        <a:p>
          <a:endParaRPr lang="en-GB"/>
        </a:p>
      </dgm:t>
    </dgm:pt>
    <dgm:pt modelId="{345DDB54-0114-40A9-8E23-B40C3A432C8F}">
      <dgm:prSet phldrT="[Text]" custT="1"/>
      <dgm:spPr>
        <a:solidFill>
          <a:srgbClr val="00B0F0"/>
        </a:solidFill>
        <a:ln>
          <a:solidFill>
            <a:srgbClr val="FFFF00"/>
          </a:solidFill>
        </a:ln>
      </dgm:spPr>
      <dgm:t>
        <a:bodyPr/>
        <a:lstStyle/>
        <a:p>
          <a:r>
            <a:rPr lang="en-US" sz="1800" dirty="0">
              <a:solidFill>
                <a:schemeClr val="tx1"/>
              </a:solidFill>
              <a:latin typeface="Arial Black" panose="020B0A04020102020204" pitchFamily="34" charset="0"/>
            </a:rPr>
            <a:t>NATIONAL SECURITY AND THE TRILLION-DOLLAR ECONOMY AMBITION</a:t>
          </a:r>
          <a:endParaRPr lang="en-GB" sz="1800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29AA0B7A-9430-449A-9239-8B687EF66523}" type="parTrans" cxnId="{2D2E5EB3-7441-4AAE-92B1-4A40AD933824}">
      <dgm:prSet/>
      <dgm:spPr/>
      <dgm:t>
        <a:bodyPr/>
        <a:lstStyle/>
        <a:p>
          <a:endParaRPr lang="en-GB"/>
        </a:p>
      </dgm:t>
    </dgm:pt>
    <dgm:pt modelId="{9CB327CA-485E-4AE7-B2AB-70E9CD486694}" type="sibTrans" cxnId="{2D2E5EB3-7441-4AAE-92B1-4A40AD933824}">
      <dgm:prSet/>
      <dgm:spPr/>
      <dgm:t>
        <a:bodyPr/>
        <a:lstStyle/>
        <a:p>
          <a:endParaRPr lang="en-GB"/>
        </a:p>
      </dgm:t>
    </dgm:pt>
    <dgm:pt modelId="{A787891D-620C-4C9D-8F6B-94DDA5071D75}">
      <dgm:prSet phldrT="[Text]" custT="1"/>
      <dgm:spPr>
        <a:solidFill>
          <a:srgbClr val="FFC000"/>
        </a:solidFill>
        <a:ln>
          <a:solidFill>
            <a:srgbClr val="FFFF00"/>
          </a:solidFill>
        </a:ln>
      </dgm:spPr>
      <dgm:t>
        <a:bodyPr/>
        <a:lstStyle/>
        <a:p>
          <a:pPr algn="just"/>
          <a:r>
            <a:rPr lang="en-US" sz="1800" dirty="0">
              <a:solidFill>
                <a:schemeClr val="tx1"/>
              </a:solidFill>
              <a:latin typeface="Arial Black" panose="020B0A04020102020204" pitchFamily="34" charset="0"/>
            </a:rPr>
            <a:t>FOLLOWED BY PROPOSED STRATEGIC PATHWAYS FOR STRENGTHENING SECURITY IN SUPPORT OF ECONOMIC GROWTH</a:t>
          </a:r>
        </a:p>
      </dgm:t>
    </dgm:pt>
    <dgm:pt modelId="{48B67E8A-F3F5-45E5-917B-F524C0C31CFA}" type="sibTrans" cxnId="{2FD9EDDA-665A-4FEE-A44A-51EE3FB776F3}">
      <dgm:prSet/>
      <dgm:spPr/>
      <dgm:t>
        <a:bodyPr/>
        <a:lstStyle/>
        <a:p>
          <a:endParaRPr lang="en-GB"/>
        </a:p>
      </dgm:t>
    </dgm:pt>
    <dgm:pt modelId="{FDE45D75-B7E2-46DF-8E00-294DDAB0E0BD}" type="parTrans" cxnId="{2FD9EDDA-665A-4FEE-A44A-51EE3FB776F3}">
      <dgm:prSet/>
      <dgm:spPr/>
      <dgm:t>
        <a:bodyPr/>
        <a:lstStyle/>
        <a:p>
          <a:endParaRPr lang="en-GB"/>
        </a:p>
      </dgm:t>
    </dgm:pt>
    <dgm:pt modelId="{4AA3CBA3-5235-414C-83B1-40448BB9A28D}" type="pres">
      <dgm:prSet presAssocID="{2EB0B991-BC30-464A-9F26-AD42EA1C40A7}" presName="Name0" presStyleCnt="0">
        <dgm:presLayoutVars>
          <dgm:chMax val="7"/>
          <dgm:chPref val="7"/>
          <dgm:dir/>
        </dgm:presLayoutVars>
      </dgm:prSet>
      <dgm:spPr/>
    </dgm:pt>
    <dgm:pt modelId="{261B2AC9-EBD4-4B3F-9D3F-45FA21EA0E72}" type="pres">
      <dgm:prSet presAssocID="{2EB0B991-BC30-464A-9F26-AD42EA1C40A7}" presName="Name1" presStyleCnt="0"/>
      <dgm:spPr/>
    </dgm:pt>
    <dgm:pt modelId="{53E29DE5-7944-4192-A12B-8CE953584B3C}" type="pres">
      <dgm:prSet presAssocID="{2EB0B991-BC30-464A-9F26-AD42EA1C40A7}" presName="cycle" presStyleCnt="0"/>
      <dgm:spPr/>
    </dgm:pt>
    <dgm:pt modelId="{3E3184AD-1CB3-41DE-B18B-723E1C1296D9}" type="pres">
      <dgm:prSet presAssocID="{2EB0B991-BC30-464A-9F26-AD42EA1C40A7}" presName="srcNode" presStyleLbl="node1" presStyleIdx="0" presStyleCnt="4"/>
      <dgm:spPr/>
    </dgm:pt>
    <dgm:pt modelId="{9E7C3CB3-4AB6-4BEE-8652-D88BFB1C8E59}" type="pres">
      <dgm:prSet presAssocID="{2EB0B991-BC30-464A-9F26-AD42EA1C40A7}" presName="conn" presStyleLbl="parChTrans1D2" presStyleIdx="0" presStyleCnt="1"/>
      <dgm:spPr/>
    </dgm:pt>
    <dgm:pt modelId="{18CA6C43-2132-4EC5-A992-BD635943C2FF}" type="pres">
      <dgm:prSet presAssocID="{2EB0B991-BC30-464A-9F26-AD42EA1C40A7}" presName="extraNode" presStyleLbl="node1" presStyleIdx="0" presStyleCnt="4"/>
      <dgm:spPr/>
    </dgm:pt>
    <dgm:pt modelId="{72D26429-BA4A-4748-887F-8F1305058217}" type="pres">
      <dgm:prSet presAssocID="{2EB0B991-BC30-464A-9F26-AD42EA1C40A7}" presName="dstNode" presStyleLbl="node1" presStyleIdx="0" presStyleCnt="4"/>
      <dgm:spPr/>
    </dgm:pt>
    <dgm:pt modelId="{E1E53535-D1D2-411D-A63E-27F4C33837EB}" type="pres">
      <dgm:prSet presAssocID="{08B04BC0-8AE8-4AFA-B701-A02742550B86}" presName="text_1" presStyleLbl="node1" presStyleIdx="0" presStyleCnt="4">
        <dgm:presLayoutVars>
          <dgm:bulletEnabled val="1"/>
        </dgm:presLayoutVars>
      </dgm:prSet>
      <dgm:spPr/>
    </dgm:pt>
    <dgm:pt modelId="{857FC364-2089-4782-9546-E15D6D41AFB0}" type="pres">
      <dgm:prSet presAssocID="{08B04BC0-8AE8-4AFA-B701-A02742550B86}" presName="accent_1" presStyleCnt="0"/>
      <dgm:spPr/>
    </dgm:pt>
    <dgm:pt modelId="{227D5848-F672-4268-9B97-B7F4E29664FE}" type="pres">
      <dgm:prSet presAssocID="{08B04BC0-8AE8-4AFA-B701-A02742550B86}" presName="accentRepeatNode" presStyleLbl="solidFgAcc1" presStyleIdx="0" presStyleCnt="4"/>
      <dgm:spPr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39527C03-CFA0-4613-8706-AEB9AFC38A73}" type="pres">
      <dgm:prSet presAssocID="{DE59DF32-C77C-4721-B133-44C0AE70A8A2}" presName="text_2" presStyleLbl="node1" presStyleIdx="1" presStyleCnt="4">
        <dgm:presLayoutVars>
          <dgm:bulletEnabled val="1"/>
        </dgm:presLayoutVars>
      </dgm:prSet>
      <dgm:spPr/>
    </dgm:pt>
    <dgm:pt modelId="{80B03664-08C2-4B9A-B46F-6B0E18F489BD}" type="pres">
      <dgm:prSet presAssocID="{DE59DF32-C77C-4721-B133-44C0AE70A8A2}" presName="accent_2" presStyleCnt="0"/>
      <dgm:spPr/>
    </dgm:pt>
    <dgm:pt modelId="{F61D6042-36FE-4A03-9FBA-9F4B2DCA65A6}" type="pres">
      <dgm:prSet presAssocID="{DE59DF32-C77C-4721-B133-44C0AE70A8A2}" presName="accentRepeatNode" presStyleLbl="solidFgAcc1" presStyleIdx="1" presStyleCnt="4"/>
      <dgm:spPr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894753-A0F4-4F4B-90C8-EB3A5733B478}" type="pres">
      <dgm:prSet presAssocID="{345DDB54-0114-40A9-8E23-B40C3A432C8F}" presName="text_3" presStyleLbl="node1" presStyleIdx="2" presStyleCnt="4">
        <dgm:presLayoutVars>
          <dgm:bulletEnabled val="1"/>
        </dgm:presLayoutVars>
      </dgm:prSet>
      <dgm:spPr/>
    </dgm:pt>
    <dgm:pt modelId="{1FD5D370-A78C-4993-B6C1-F7E305D87BD9}" type="pres">
      <dgm:prSet presAssocID="{345DDB54-0114-40A9-8E23-B40C3A432C8F}" presName="accent_3" presStyleCnt="0"/>
      <dgm:spPr/>
    </dgm:pt>
    <dgm:pt modelId="{006430D8-76D8-4E7E-BC8F-ABD34F4A3D8D}" type="pres">
      <dgm:prSet presAssocID="{345DDB54-0114-40A9-8E23-B40C3A432C8F}" presName="accentRepeatNode" presStyleLbl="solidFgAcc1" presStyleIdx="2" presStyleCnt="4"/>
      <dgm:spPr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6F46EECF-97D2-4144-B578-2CF43ADDCC1A}" type="pres">
      <dgm:prSet presAssocID="{A787891D-620C-4C9D-8F6B-94DDA5071D75}" presName="text_4" presStyleLbl="node1" presStyleIdx="3" presStyleCnt="4">
        <dgm:presLayoutVars>
          <dgm:bulletEnabled val="1"/>
        </dgm:presLayoutVars>
      </dgm:prSet>
      <dgm:spPr/>
    </dgm:pt>
    <dgm:pt modelId="{FDF96ACC-FCCE-416C-B7F4-EAAE72F701C7}" type="pres">
      <dgm:prSet presAssocID="{A787891D-620C-4C9D-8F6B-94DDA5071D75}" presName="accent_4" presStyleCnt="0"/>
      <dgm:spPr/>
    </dgm:pt>
    <dgm:pt modelId="{198D7B3A-8923-47B6-9BC4-756FECB344C6}" type="pres">
      <dgm:prSet presAssocID="{A787891D-620C-4C9D-8F6B-94DDA5071D75}" presName="accentRepeatNode" presStyleLbl="solidFgAcc1" presStyleIdx="3" presStyleCnt="4"/>
      <dgm:spPr>
        <a:blipFill dpi="0" rotWithShape="0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</dgm:ptLst>
  <dgm:cxnLst>
    <dgm:cxn modelId="{AFF2A301-FFE2-4687-8367-F206EA370715}" type="presOf" srcId="{3624F0CC-C2E7-4F91-9F94-97C333F6F4E2}" destId="{9E7C3CB3-4AB6-4BEE-8652-D88BFB1C8E59}" srcOrd="0" destOrd="0" presId="urn:microsoft.com/office/officeart/2008/layout/VerticalCurvedList#1"/>
    <dgm:cxn modelId="{E0146E03-3A25-431F-89BF-E9252FABC0F6}" srcId="{2EB0B991-BC30-464A-9F26-AD42EA1C40A7}" destId="{08B04BC0-8AE8-4AFA-B701-A02742550B86}" srcOrd="0" destOrd="0" parTransId="{02A4BBEF-EB9D-421A-BC83-20B7254D39DC}" sibTransId="{3624F0CC-C2E7-4F91-9F94-97C333F6F4E2}"/>
    <dgm:cxn modelId="{8862A828-4891-47C2-A5C7-0DFCBC1B3A34}" type="presOf" srcId="{DE59DF32-C77C-4721-B133-44C0AE70A8A2}" destId="{39527C03-CFA0-4613-8706-AEB9AFC38A73}" srcOrd="0" destOrd="0" presId="urn:microsoft.com/office/officeart/2008/layout/VerticalCurvedList#1"/>
    <dgm:cxn modelId="{CA3C8A6E-6440-44F7-8424-4E7AF634D795}" srcId="{2EB0B991-BC30-464A-9F26-AD42EA1C40A7}" destId="{DE59DF32-C77C-4721-B133-44C0AE70A8A2}" srcOrd="1" destOrd="0" parTransId="{4F6ABE38-D90F-4E7C-AA56-464B8DB38435}" sibTransId="{FB83BE8B-DA19-40AA-9E62-C419555EF573}"/>
    <dgm:cxn modelId="{20F169AA-F141-4576-B571-484D0DA9A7B9}" type="presOf" srcId="{08B04BC0-8AE8-4AFA-B701-A02742550B86}" destId="{E1E53535-D1D2-411D-A63E-27F4C33837EB}" srcOrd="0" destOrd="0" presId="urn:microsoft.com/office/officeart/2008/layout/VerticalCurvedList#1"/>
    <dgm:cxn modelId="{2D2E5EB3-7441-4AAE-92B1-4A40AD933824}" srcId="{2EB0B991-BC30-464A-9F26-AD42EA1C40A7}" destId="{345DDB54-0114-40A9-8E23-B40C3A432C8F}" srcOrd="2" destOrd="0" parTransId="{29AA0B7A-9430-449A-9239-8B687EF66523}" sibTransId="{9CB327CA-485E-4AE7-B2AB-70E9CD486694}"/>
    <dgm:cxn modelId="{2FD9EDDA-665A-4FEE-A44A-51EE3FB776F3}" srcId="{2EB0B991-BC30-464A-9F26-AD42EA1C40A7}" destId="{A787891D-620C-4C9D-8F6B-94DDA5071D75}" srcOrd="3" destOrd="0" parTransId="{FDE45D75-B7E2-46DF-8E00-294DDAB0E0BD}" sibTransId="{48B67E8A-F3F5-45E5-917B-F524C0C31CFA}"/>
    <dgm:cxn modelId="{D3B921E0-A042-4F00-81F3-E53CF3FDE0FC}" type="presOf" srcId="{A787891D-620C-4C9D-8F6B-94DDA5071D75}" destId="{6F46EECF-97D2-4144-B578-2CF43ADDCC1A}" srcOrd="0" destOrd="0" presId="urn:microsoft.com/office/officeart/2008/layout/VerticalCurvedList#1"/>
    <dgm:cxn modelId="{71EB59ED-B0A7-4E1D-9780-4D8245E5F146}" type="presOf" srcId="{2EB0B991-BC30-464A-9F26-AD42EA1C40A7}" destId="{4AA3CBA3-5235-414C-83B1-40448BB9A28D}" srcOrd="0" destOrd="0" presId="urn:microsoft.com/office/officeart/2008/layout/VerticalCurvedList#1"/>
    <dgm:cxn modelId="{AEEED9F4-1C63-4F04-B436-FB6DA088AF45}" type="presOf" srcId="{345DDB54-0114-40A9-8E23-B40C3A432C8F}" destId="{A3894753-A0F4-4F4B-90C8-EB3A5733B478}" srcOrd="0" destOrd="0" presId="urn:microsoft.com/office/officeart/2008/layout/VerticalCurvedList#1"/>
    <dgm:cxn modelId="{62B4D058-9580-462D-B08B-B146667F8ACF}" type="presParOf" srcId="{4AA3CBA3-5235-414C-83B1-40448BB9A28D}" destId="{261B2AC9-EBD4-4B3F-9D3F-45FA21EA0E72}" srcOrd="0" destOrd="0" presId="urn:microsoft.com/office/officeart/2008/layout/VerticalCurvedList#1"/>
    <dgm:cxn modelId="{36A9F506-2DFC-422D-A532-4CB9AA6C2C50}" type="presParOf" srcId="{261B2AC9-EBD4-4B3F-9D3F-45FA21EA0E72}" destId="{53E29DE5-7944-4192-A12B-8CE953584B3C}" srcOrd="0" destOrd="0" presId="urn:microsoft.com/office/officeart/2008/layout/VerticalCurvedList#1"/>
    <dgm:cxn modelId="{C3257156-D0E1-4B22-84F3-A72490E079D3}" type="presParOf" srcId="{53E29DE5-7944-4192-A12B-8CE953584B3C}" destId="{3E3184AD-1CB3-41DE-B18B-723E1C1296D9}" srcOrd="0" destOrd="0" presId="urn:microsoft.com/office/officeart/2008/layout/VerticalCurvedList#1"/>
    <dgm:cxn modelId="{0074F69D-4DE3-4F9A-8B48-A9FF1578AED3}" type="presParOf" srcId="{53E29DE5-7944-4192-A12B-8CE953584B3C}" destId="{9E7C3CB3-4AB6-4BEE-8652-D88BFB1C8E59}" srcOrd="1" destOrd="0" presId="urn:microsoft.com/office/officeart/2008/layout/VerticalCurvedList#1"/>
    <dgm:cxn modelId="{F9877EF1-42E8-4ACC-813D-14A06893B0E3}" type="presParOf" srcId="{53E29DE5-7944-4192-A12B-8CE953584B3C}" destId="{18CA6C43-2132-4EC5-A992-BD635943C2FF}" srcOrd="2" destOrd="0" presId="urn:microsoft.com/office/officeart/2008/layout/VerticalCurvedList#1"/>
    <dgm:cxn modelId="{319C64B0-3717-4611-8B22-2DBE4674F46F}" type="presParOf" srcId="{53E29DE5-7944-4192-A12B-8CE953584B3C}" destId="{72D26429-BA4A-4748-887F-8F1305058217}" srcOrd="3" destOrd="0" presId="urn:microsoft.com/office/officeart/2008/layout/VerticalCurvedList#1"/>
    <dgm:cxn modelId="{4CFAA13A-BE79-437B-9CDB-1D495E294291}" type="presParOf" srcId="{261B2AC9-EBD4-4B3F-9D3F-45FA21EA0E72}" destId="{E1E53535-D1D2-411D-A63E-27F4C33837EB}" srcOrd="1" destOrd="0" presId="urn:microsoft.com/office/officeart/2008/layout/VerticalCurvedList#1"/>
    <dgm:cxn modelId="{2E09D256-2C76-41AB-9D15-F7DD437F1351}" type="presParOf" srcId="{261B2AC9-EBD4-4B3F-9D3F-45FA21EA0E72}" destId="{857FC364-2089-4782-9546-E15D6D41AFB0}" srcOrd="2" destOrd="0" presId="urn:microsoft.com/office/officeart/2008/layout/VerticalCurvedList#1"/>
    <dgm:cxn modelId="{759E7FA4-F6E3-4816-AF8E-2233C8F653B7}" type="presParOf" srcId="{857FC364-2089-4782-9546-E15D6D41AFB0}" destId="{227D5848-F672-4268-9B97-B7F4E29664FE}" srcOrd="0" destOrd="0" presId="urn:microsoft.com/office/officeart/2008/layout/VerticalCurvedList#1"/>
    <dgm:cxn modelId="{339405E8-7888-4345-843E-58F466027DA0}" type="presParOf" srcId="{261B2AC9-EBD4-4B3F-9D3F-45FA21EA0E72}" destId="{39527C03-CFA0-4613-8706-AEB9AFC38A73}" srcOrd="3" destOrd="0" presId="urn:microsoft.com/office/officeart/2008/layout/VerticalCurvedList#1"/>
    <dgm:cxn modelId="{1F181F7D-50E8-41C6-8B08-6FAF5997C33B}" type="presParOf" srcId="{261B2AC9-EBD4-4B3F-9D3F-45FA21EA0E72}" destId="{80B03664-08C2-4B9A-B46F-6B0E18F489BD}" srcOrd="4" destOrd="0" presId="urn:microsoft.com/office/officeart/2008/layout/VerticalCurvedList#1"/>
    <dgm:cxn modelId="{BDDB1791-090C-4985-BC92-20C0FBC23802}" type="presParOf" srcId="{80B03664-08C2-4B9A-B46F-6B0E18F489BD}" destId="{F61D6042-36FE-4A03-9FBA-9F4B2DCA65A6}" srcOrd="0" destOrd="0" presId="urn:microsoft.com/office/officeart/2008/layout/VerticalCurvedList#1"/>
    <dgm:cxn modelId="{EACE409B-2194-4449-938F-408CF7BC7085}" type="presParOf" srcId="{261B2AC9-EBD4-4B3F-9D3F-45FA21EA0E72}" destId="{A3894753-A0F4-4F4B-90C8-EB3A5733B478}" srcOrd="5" destOrd="0" presId="urn:microsoft.com/office/officeart/2008/layout/VerticalCurvedList#1"/>
    <dgm:cxn modelId="{0C1BB321-7131-4B65-9ED9-020FF236E4BD}" type="presParOf" srcId="{261B2AC9-EBD4-4B3F-9D3F-45FA21EA0E72}" destId="{1FD5D370-A78C-4993-B6C1-F7E305D87BD9}" srcOrd="6" destOrd="0" presId="urn:microsoft.com/office/officeart/2008/layout/VerticalCurvedList#1"/>
    <dgm:cxn modelId="{9F67389A-B67F-4C96-AD9D-B372F068041E}" type="presParOf" srcId="{1FD5D370-A78C-4993-B6C1-F7E305D87BD9}" destId="{006430D8-76D8-4E7E-BC8F-ABD34F4A3D8D}" srcOrd="0" destOrd="0" presId="urn:microsoft.com/office/officeart/2008/layout/VerticalCurvedList#1"/>
    <dgm:cxn modelId="{66E31C6C-2890-4299-8C5A-DC7F3692621B}" type="presParOf" srcId="{261B2AC9-EBD4-4B3F-9D3F-45FA21EA0E72}" destId="{6F46EECF-97D2-4144-B578-2CF43ADDCC1A}" srcOrd="7" destOrd="0" presId="urn:microsoft.com/office/officeart/2008/layout/VerticalCurvedList#1"/>
    <dgm:cxn modelId="{C141EA82-1BDA-418B-97C6-2C0A0AEE2AF1}" type="presParOf" srcId="{261B2AC9-EBD4-4B3F-9D3F-45FA21EA0E72}" destId="{FDF96ACC-FCCE-416C-B7F4-EAAE72F701C7}" srcOrd="8" destOrd="0" presId="urn:microsoft.com/office/officeart/2008/layout/VerticalCurvedList#1"/>
    <dgm:cxn modelId="{EA9BB749-0773-4F2F-BC82-444E7219AC71}" type="presParOf" srcId="{FDF96ACC-FCCE-416C-B7F4-EAAE72F701C7}" destId="{198D7B3A-8923-47B6-9BC4-756FECB344C6}" srcOrd="0" destOrd="0" presId="urn:microsoft.com/office/officeart/2008/layout/VerticalCurve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7C3CB3-4AB6-4BEE-8652-D88BFB1C8E59}">
      <dsp:nvSpPr>
        <dsp:cNvPr id="0" name=""/>
        <dsp:cNvSpPr/>
      </dsp:nvSpPr>
      <dsp:spPr>
        <a:xfrm>
          <a:off x="-6596936" y="-1008856"/>
          <a:ext cx="7851761" cy="7851761"/>
        </a:xfrm>
        <a:prstGeom prst="blockArc">
          <a:avLst>
            <a:gd name="adj1" fmla="val 18900000"/>
            <a:gd name="adj2" fmla="val 2700000"/>
            <a:gd name="adj3" fmla="val 275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E53535-D1D2-411D-A63E-27F4C33837EB}">
      <dsp:nvSpPr>
        <dsp:cNvPr id="0" name=""/>
        <dsp:cNvSpPr/>
      </dsp:nvSpPr>
      <dsp:spPr>
        <a:xfrm>
          <a:off x="656614" y="448521"/>
          <a:ext cx="11078713" cy="897510"/>
        </a:xfrm>
        <a:prstGeom prst="rect">
          <a:avLst/>
        </a:prstGeom>
        <a:solidFill>
          <a:srgbClr val="C00000"/>
        </a:solidFill>
        <a:ln>
          <a:solidFill>
            <a:srgbClr val="FFFF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2399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 Black" panose="020B0A04020102020204" pitchFamily="34" charset="0"/>
            </a:rPr>
            <a:t>CONCEPTUALIZING NATIONAL SECURITY AS AN ECONOMIC IMPERATIVE</a:t>
          </a:r>
          <a:endParaRPr lang="en-GB" sz="1800" kern="1200" dirty="0">
            <a:latin typeface="Arial Black" panose="020B0A04020102020204" pitchFamily="34" charset="0"/>
          </a:endParaRPr>
        </a:p>
      </dsp:txBody>
      <dsp:txXfrm>
        <a:off x="656614" y="448521"/>
        <a:ext cx="11078713" cy="897510"/>
      </dsp:txXfrm>
    </dsp:sp>
    <dsp:sp modelId="{227D5848-F672-4268-9B97-B7F4E29664FE}">
      <dsp:nvSpPr>
        <dsp:cNvPr id="0" name=""/>
        <dsp:cNvSpPr/>
      </dsp:nvSpPr>
      <dsp:spPr>
        <a:xfrm>
          <a:off x="95670" y="336332"/>
          <a:ext cx="1121887" cy="1121887"/>
        </a:xfrm>
        <a:prstGeom prst="ellipse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9527C03-CFA0-4613-8706-AEB9AFC38A73}">
      <dsp:nvSpPr>
        <dsp:cNvPr id="0" name=""/>
        <dsp:cNvSpPr/>
      </dsp:nvSpPr>
      <dsp:spPr>
        <a:xfrm>
          <a:off x="1171177" y="1795020"/>
          <a:ext cx="10564150" cy="897510"/>
        </a:xfrm>
        <a:prstGeom prst="rect">
          <a:avLst/>
        </a:prstGeom>
        <a:solidFill>
          <a:srgbClr val="000066"/>
        </a:solidFill>
        <a:ln>
          <a:solidFill>
            <a:srgbClr val="FFFF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2399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/>
              </a:solidFill>
              <a:latin typeface="Arial Black" panose="020B0A04020102020204" pitchFamily="34" charset="0"/>
            </a:rPr>
            <a:t>THE ROLE OF THE DEFENCE AND SECURITY SECTOR IN ECONOMIC TRANSFORMATION</a:t>
          </a:r>
          <a:endParaRPr lang="en-GB" sz="1800" kern="1200" dirty="0">
            <a:solidFill>
              <a:schemeClr val="bg1"/>
            </a:solidFill>
            <a:latin typeface="Arial Black" panose="020B0A04020102020204" pitchFamily="34" charset="0"/>
          </a:endParaRPr>
        </a:p>
      </dsp:txBody>
      <dsp:txXfrm>
        <a:off x="1171177" y="1795020"/>
        <a:ext cx="10564150" cy="897510"/>
      </dsp:txXfrm>
    </dsp:sp>
    <dsp:sp modelId="{F61D6042-36FE-4A03-9FBA-9F4B2DCA65A6}">
      <dsp:nvSpPr>
        <dsp:cNvPr id="0" name=""/>
        <dsp:cNvSpPr/>
      </dsp:nvSpPr>
      <dsp:spPr>
        <a:xfrm>
          <a:off x="610234" y="1682831"/>
          <a:ext cx="1121887" cy="1121887"/>
        </a:xfrm>
        <a:prstGeom prst="ellipse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3894753-A0F4-4F4B-90C8-EB3A5733B478}">
      <dsp:nvSpPr>
        <dsp:cNvPr id="0" name=""/>
        <dsp:cNvSpPr/>
      </dsp:nvSpPr>
      <dsp:spPr>
        <a:xfrm>
          <a:off x="1171177" y="3141518"/>
          <a:ext cx="10564150" cy="897510"/>
        </a:xfrm>
        <a:prstGeom prst="rect">
          <a:avLst/>
        </a:prstGeom>
        <a:solidFill>
          <a:srgbClr val="00B0F0"/>
        </a:solidFill>
        <a:ln>
          <a:solidFill>
            <a:srgbClr val="FFFF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2399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  <a:latin typeface="Arial Black" panose="020B0A04020102020204" pitchFamily="34" charset="0"/>
            </a:rPr>
            <a:t>NATIONAL SECURITY AND THE TRILLION-DOLLAR ECONOMY AMBITION</a:t>
          </a:r>
          <a:endParaRPr lang="en-GB" sz="18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>
        <a:off x="1171177" y="3141518"/>
        <a:ext cx="10564150" cy="897510"/>
      </dsp:txXfrm>
    </dsp:sp>
    <dsp:sp modelId="{006430D8-76D8-4E7E-BC8F-ABD34F4A3D8D}">
      <dsp:nvSpPr>
        <dsp:cNvPr id="0" name=""/>
        <dsp:cNvSpPr/>
      </dsp:nvSpPr>
      <dsp:spPr>
        <a:xfrm>
          <a:off x="610234" y="3029329"/>
          <a:ext cx="1121887" cy="1121887"/>
        </a:xfrm>
        <a:prstGeom prst="ellipse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F46EECF-97D2-4144-B578-2CF43ADDCC1A}">
      <dsp:nvSpPr>
        <dsp:cNvPr id="0" name=""/>
        <dsp:cNvSpPr/>
      </dsp:nvSpPr>
      <dsp:spPr>
        <a:xfrm>
          <a:off x="656614" y="4488017"/>
          <a:ext cx="11078713" cy="897510"/>
        </a:xfrm>
        <a:prstGeom prst="rect">
          <a:avLst/>
        </a:prstGeom>
        <a:solidFill>
          <a:srgbClr val="FFC000"/>
        </a:solidFill>
        <a:ln>
          <a:solidFill>
            <a:srgbClr val="FFFF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2399" tIns="45720" rIns="45720" bIns="4572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  <a:latin typeface="Arial Black" panose="020B0A04020102020204" pitchFamily="34" charset="0"/>
            </a:rPr>
            <a:t>FOLLOWED BY PROPOSED STRATEGIC PATHWAYS FOR STRENGTHENING SECURITY IN SUPPORT OF ECONOMIC GROWTH</a:t>
          </a:r>
        </a:p>
      </dsp:txBody>
      <dsp:txXfrm>
        <a:off x="656614" y="4488017"/>
        <a:ext cx="11078713" cy="897510"/>
      </dsp:txXfrm>
    </dsp:sp>
    <dsp:sp modelId="{198D7B3A-8923-47B6-9BC4-756FECB344C6}">
      <dsp:nvSpPr>
        <dsp:cNvPr id="0" name=""/>
        <dsp:cNvSpPr/>
      </dsp:nvSpPr>
      <dsp:spPr>
        <a:xfrm>
          <a:off x="95670" y="4375828"/>
          <a:ext cx="1121887" cy="1121887"/>
        </a:xfrm>
        <a:prstGeom prst="ellipse">
          <a:avLst/>
        </a:prstGeom>
        <a:blipFill dpi="0" rotWithShape="0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#1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srcNode" val="srcNode"/>
            <dgm:param type="dstNode" val="dstNode"/>
            <dgm:param type="endSty" val="noArr"/>
            <dgm:param type="connRout" val="curve"/>
            <dgm:param type="begPts" val="ctr"/>
            <dgm:param type="endPts" val="ct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724150" y="520700"/>
            <a:ext cx="4567238" cy="257016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</a:ln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35406" y="3268476"/>
            <a:ext cx="7344728" cy="309714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0977" tIns="44690" rIns="90977" bIns="44690" numCol="1" anchor="t" anchorCtr="0" compatLnSpc="1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50305040509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50305040509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50305040509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50305040509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50305040509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687638" y="514350"/>
            <a:ext cx="4572000" cy="257175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en-US" altLang="en-US" b="1" dirty="0">
              <a:latin typeface="Arial" panose="020B0604020202090204" pitchFamily="34" charset="0"/>
            </a:endParaRPr>
          </a:p>
        </p:txBody>
      </p:sp>
      <p:sp>
        <p:nvSpPr>
          <p:cNvPr id="23556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fld id="{8A11CDB4-ED42-47CD-B579-525AF8DE8D2E}" type="slidenum">
              <a:rPr lang="en-AU" altLang="en-US" smtClean="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1</a:t>
            </a:fld>
            <a:endParaRPr lang="en-AU" altLang="en-US">
              <a:solidFill>
                <a:srgbClr val="000000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>
          <a:xfrm>
            <a:off x="3" y="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34489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BE4B27A-B2A0-48DF-9A25-717D4324043A}" type="slidenum">
              <a:rPr lang="en-US" smtClean="0">
                <a:solidFill>
                  <a:prstClr val="black"/>
                </a:solidFill>
              </a:rPr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>
          <a:xfrm>
            <a:off x="3" y="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34489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BE4B27A-B2A0-48DF-9A25-717D4324043A}" type="slidenum">
              <a:rPr lang="en-US" smtClean="0">
                <a:solidFill>
                  <a:prstClr val="black"/>
                </a:solidFill>
              </a:rPr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>
          <a:xfrm>
            <a:off x="3" y="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34489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BE4B27A-B2A0-48DF-9A25-717D4324043A}" type="slidenum">
              <a:rPr lang="en-US" smtClean="0">
                <a:solidFill>
                  <a:prstClr val="black"/>
                </a:solidFill>
              </a:rPr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>
          <a:xfrm>
            <a:off x="3" y="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34489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BE4B27A-B2A0-48DF-9A25-717D4324043A}" type="slidenum">
              <a:rPr lang="en-US" smtClean="0">
                <a:solidFill>
                  <a:prstClr val="black"/>
                </a:solidFill>
              </a:rPr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>
          <a:xfrm>
            <a:off x="3" y="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34489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BE4B27A-B2A0-48DF-9A25-717D4324043A}" type="slidenum">
              <a:rPr lang="en-US" smtClean="0">
                <a:solidFill>
                  <a:prstClr val="black"/>
                </a:solidFill>
              </a:rPr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>
          <a:xfrm>
            <a:off x="3" y="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34489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BE4B27A-B2A0-48DF-9A25-717D4324043A}" type="slidenum">
              <a:rPr lang="en-US" smtClean="0">
                <a:solidFill>
                  <a:prstClr val="black"/>
                </a:solidFill>
              </a:rPr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>
          <a:xfrm>
            <a:off x="3" y="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34489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BE4B27A-B2A0-48DF-9A25-717D4324043A}" type="slidenum">
              <a:rPr lang="en-US" smtClean="0">
                <a:solidFill>
                  <a:prstClr val="black"/>
                </a:solidFill>
              </a:rPr>
              <a:t>8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>
          <a:xfrm>
            <a:off x="3" y="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34489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BE4B27A-B2A0-48DF-9A25-717D4324043A}" type="slidenum">
              <a:rPr lang="en-US" smtClean="0">
                <a:solidFill>
                  <a:prstClr val="black"/>
                </a:solidFill>
              </a:rPr>
              <a:t>9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>
          <a:xfrm>
            <a:off x="3" y="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34489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BE4B27A-B2A0-48DF-9A25-717D4324043A}" type="slidenum">
              <a:rPr lang="en-US" smtClean="0">
                <a:solidFill>
                  <a:prstClr val="black"/>
                </a:solidFill>
              </a:rPr>
              <a:t>10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>
          <a:xfrm>
            <a:off x="3" y="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34489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BE4B27A-B2A0-48DF-9A25-717D4324043A}" type="slidenum">
              <a:rPr lang="en-US" smtClean="0">
                <a:solidFill>
                  <a:prstClr val="black"/>
                </a:solidFill>
              </a:rPr>
              <a:t>11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>
          <a:xfrm>
            <a:off x="3" y="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34489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BE4B27A-B2A0-48DF-9A25-717D4324043A}" type="slidenum">
              <a:rPr lang="en-US" smtClean="0">
                <a:solidFill>
                  <a:prstClr val="black"/>
                </a:solidFill>
              </a:rPr>
              <a:t>12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>
          <a:xfrm>
            <a:off x="3" y="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34489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BE4B27A-B2A0-48DF-9A25-717D4324043A}" type="slidenum">
              <a:rPr lang="en-US" smtClean="0">
                <a:solidFill>
                  <a:prstClr val="black"/>
                </a:solidFill>
              </a:rPr>
              <a:t>13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>
          <a:xfrm>
            <a:off x="3" y="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34489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BE4B27A-B2A0-48DF-9A25-717D4324043A}" type="slidenum">
              <a:rPr lang="en-US" smtClean="0">
                <a:solidFill>
                  <a:prstClr val="black"/>
                </a:solidFill>
              </a:rPr>
              <a:t>14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>
          <a:xfrm>
            <a:off x="3" y="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34489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BE4B27A-B2A0-48DF-9A25-717D4324043A}" type="slidenum">
              <a:rPr lang="en-US" smtClean="0">
                <a:solidFill>
                  <a:prstClr val="black"/>
                </a:solidFill>
              </a:rPr>
              <a:t>15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>
          <a:xfrm>
            <a:off x="3" y="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34489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BE4B27A-B2A0-48DF-9A25-717D4324043A}" type="slidenum">
              <a:rPr lang="en-US" smtClean="0">
                <a:solidFill>
                  <a:prstClr val="black"/>
                </a:solidFill>
              </a:rPr>
              <a:t>16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>
          <a:xfrm>
            <a:off x="3" y="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34489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BE4B27A-B2A0-48DF-9A25-717D4324043A}" type="slidenum">
              <a:rPr lang="en-US" smtClean="0">
                <a:solidFill>
                  <a:prstClr val="black"/>
                </a:solidFill>
              </a:rPr>
              <a:t>17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>
          <a:xfrm>
            <a:off x="3" y="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34489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BE4B27A-B2A0-48DF-9A25-717D4324043A}" type="slidenum">
              <a:rPr lang="en-US" smtClean="0">
                <a:solidFill>
                  <a:prstClr val="black"/>
                </a:solidFill>
              </a:rPr>
              <a:t>18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>
          <a:xfrm>
            <a:off x="3" y="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34489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BE4B27A-B2A0-48DF-9A25-717D4324043A}" type="slidenum">
              <a:rPr lang="en-US" smtClean="0">
                <a:solidFill>
                  <a:prstClr val="black"/>
                </a:solidFill>
              </a:rPr>
              <a:t>19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>
          <a:xfrm>
            <a:off x="3" y="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34489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BE4B27A-B2A0-48DF-9A25-717D4324043A}" type="slidenum">
              <a:rPr lang="en-US" smtClean="0">
                <a:solidFill>
                  <a:prstClr val="black"/>
                </a:solidFill>
              </a:rPr>
              <a:t>20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>
          <a:xfrm>
            <a:off x="3" y="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34489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BE4B27A-B2A0-48DF-9A25-717D4324043A}" type="slidenum">
              <a:rPr lang="en-US" smtClean="0">
                <a:solidFill>
                  <a:prstClr val="black"/>
                </a:solidFill>
              </a:rPr>
              <a:t>21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>
          <a:xfrm>
            <a:off x="3" y="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34489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BE4B27A-B2A0-48DF-9A25-717D4324043A}" type="slidenum">
              <a:rPr lang="en-US" smtClean="0">
                <a:solidFill>
                  <a:prstClr val="black"/>
                </a:solidFill>
              </a:rPr>
              <a:t>22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>
          <a:xfrm>
            <a:off x="3" y="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34489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BE4B27A-B2A0-48DF-9A25-717D4324043A}" type="slidenum">
              <a:rPr lang="en-US" smtClean="0">
                <a:solidFill>
                  <a:prstClr val="black"/>
                </a:solidFill>
              </a:rPr>
              <a:t>23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>
          <a:xfrm>
            <a:off x="3" y="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34489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BE4B27A-B2A0-48DF-9A25-717D4324043A}" type="slidenum">
              <a:rPr lang="en-US" smtClean="0">
                <a:solidFill>
                  <a:prstClr val="black"/>
                </a:solidFill>
              </a:rPr>
              <a:t>24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>
          <a:xfrm>
            <a:off x="3" y="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34489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BE4B27A-B2A0-48DF-9A25-717D4324043A}" type="slidenum">
              <a:rPr lang="en-US" smtClean="0">
                <a:solidFill>
                  <a:prstClr val="black"/>
                </a:solidFill>
              </a:rPr>
              <a:t>25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>
          <a:xfrm>
            <a:off x="3" y="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34489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BE4B27A-B2A0-48DF-9A25-717D4324043A}" type="slidenum">
              <a:rPr lang="en-US" smtClean="0">
                <a:solidFill>
                  <a:prstClr val="black"/>
                </a:solidFill>
              </a:rPr>
              <a:t>26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>
          <a:xfrm>
            <a:off x="3" y="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34489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BE4B27A-B2A0-48DF-9A25-717D4324043A}" type="slidenum">
              <a:rPr lang="en-US" smtClean="0">
                <a:solidFill>
                  <a:prstClr val="black"/>
                </a:solidFill>
              </a:rPr>
              <a:t>27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>
          <a:xfrm>
            <a:off x="3" y="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34489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BE4B27A-B2A0-48DF-9A25-717D4324043A}" type="slidenum">
              <a:rPr lang="en-US" smtClean="0">
                <a:solidFill>
                  <a:prstClr val="black"/>
                </a:solidFill>
              </a:rPr>
              <a:t>28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>
          <a:xfrm>
            <a:off x="3" y="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34489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BE4B27A-B2A0-48DF-9A25-717D4324043A}" type="slidenum">
              <a:rPr lang="en-US" smtClean="0">
                <a:solidFill>
                  <a:prstClr val="black"/>
                </a:solidFill>
              </a:rPr>
              <a:t>29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>
          <a:xfrm>
            <a:off x="3" y="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34489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BE4B27A-B2A0-48DF-9A25-717D4324043A}" type="slidenum">
              <a:rPr lang="en-US" smtClean="0">
                <a:solidFill>
                  <a:prstClr val="black"/>
                </a:solidFill>
              </a:rPr>
              <a:t>30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>
          <a:xfrm>
            <a:off x="3" y="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34489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BE4B27A-B2A0-48DF-9A25-717D4324043A}" type="slidenum">
              <a:rPr lang="en-US" smtClean="0">
                <a:solidFill>
                  <a:prstClr val="black"/>
                </a:solidFill>
              </a:rPr>
              <a:t>31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>
          <a:xfrm>
            <a:off x="3" y="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34489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BE4B27A-B2A0-48DF-9A25-717D4324043A}" type="slidenum">
              <a:rPr lang="en-US" smtClean="0">
                <a:solidFill>
                  <a:prstClr val="black"/>
                </a:solidFill>
              </a:rPr>
              <a:t>32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>
          <a:xfrm>
            <a:off x="3" y="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34489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BE4B27A-B2A0-48DF-9A25-717D4324043A}" type="slidenum">
              <a:rPr lang="en-US" smtClean="0">
                <a:solidFill>
                  <a:prstClr val="black"/>
                </a:solidFill>
              </a:rPr>
              <a:t>33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>
          <a:xfrm>
            <a:off x="3" y="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RESTRICTED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34489" y="6513912"/>
            <a:ext cx="4310486" cy="34289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BE4B27A-B2A0-48DF-9A25-717D4324043A}" type="slidenum">
              <a:rPr lang="en-US" smtClean="0">
                <a:solidFill>
                  <a:prstClr val="black"/>
                </a:solidFill>
              </a:rPr>
              <a:t>34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36"/>
          <p:cNvGrpSpPr/>
          <p:nvPr userDrawn="1"/>
        </p:nvGrpSpPr>
        <p:grpSpPr bwMode="auto">
          <a:xfrm>
            <a:off x="-12700" y="104775"/>
            <a:ext cx="12192000" cy="323850"/>
            <a:chOff x="12" y="28"/>
            <a:chExt cx="5760" cy="176"/>
          </a:xfrm>
        </p:grpSpPr>
        <p:sp>
          <p:nvSpPr>
            <p:cNvPr id="3084" name="Line 33"/>
            <p:cNvSpPr>
              <a:spLocks noChangeShapeType="1"/>
            </p:cNvSpPr>
            <p:nvPr userDrawn="1"/>
          </p:nvSpPr>
          <p:spPr bwMode="auto">
            <a:xfrm flipV="1">
              <a:off x="12" y="104"/>
              <a:ext cx="5760" cy="0"/>
            </a:xfrm>
            <a:prstGeom prst="line">
              <a:avLst/>
            </a:prstGeom>
            <a:noFill/>
            <a:ln w="152400">
              <a:solidFill>
                <a:srgbClr val="003399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x-none"/>
            </a:p>
          </p:txBody>
        </p:sp>
        <p:sp>
          <p:nvSpPr>
            <p:cNvPr id="3085" name="Line 34"/>
            <p:cNvSpPr>
              <a:spLocks noChangeShapeType="1"/>
            </p:cNvSpPr>
            <p:nvPr userDrawn="1"/>
          </p:nvSpPr>
          <p:spPr bwMode="auto">
            <a:xfrm flipV="1">
              <a:off x="12" y="204"/>
              <a:ext cx="5760" cy="0"/>
            </a:xfrm>
            <a:prstGeom prst="line">
              <a:avLst/>
            </a:prstGeom>
            <a:noFill/>
            <a:ln w="152400">
              <a:solidFill>
                <a:srgbClr val="3333FF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x-none"/>
            </a:p>
          </p:txBody>
        </p:sp>
        <p:sp>
          <p:nvSpPr>
            <p:cNvPr id="3086" name="Line 35"/>
            <p:cNvSpPr>
              <a:spLocks noChangeShapeType="1"/>
            </p:cNvSpPr>
            <p:nvPr userDrawn="1"/>
          </p:nvSpPr>
          <p:spPr bwMode="auto">
            <a:xfrm flipV="1">
              <a:off x="12" y="28"/>
              <a:ext cx="5760" cy="0"/>
            </a:xfrm>
            <a:prstGeom prst="line">
              <a:avLst/>
            </a:prstGeom>
            <a:noFill/>
            <a:ln w="152400">
              <a:solidFill>
                <a:srgbClr val="FF330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x-none"/>
            </a:p>
          </p:txBody>
        </p:sp>
      </p:grpSp>
      <p:sp>
        <p:nvSpPr>
          <p:cNvPr id="3076" name="Rectangle 28"/>
          <p:cNvSpPr>
            <a:spLocks noChangeArrowheads="1"/>
          </p:cNvSpPr>
          <p:nvPr userDrawn="1"/>
        </p:nvSpPr>
        <p:spPr bwMode="auto">
          <a:xfrm>
            <a:off x="-41924" y="22718"/>
            <a:ext cx="12212637" cy="6835282"/>
          </a:xfrm>
          <a:prstGeom prst="rect">
            <a:avLst/>
          </a:prstGeom>
          <a:solidFill>
            <a:srgbClr val="000022">
              <a:alpha val="92155"/>
            </a:srgbClr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>
              <a:defRPr/>
            </a:pPr>
            <a:endParaRPr lang="x-none" altLang="x-none" b="1">
              <a:latin typeface="Arial Black" panose="020B0A04020102020204" pitchFamily="34" charset="0"/>
            </a:endParaRPr>
          </a:p>
        </p:txBody>
      </p:sp>
      <p:sp>
        <p:nvSpPr>
          <p:cNvPr id="3078" name="AutoShape 11"/>
          <p:cNvSpPr>
            <a:spLocks noChangeArrowheads="1"/>
          </p:cNvSpPr>
          <p:nvPr userDrawn="1"/>
        </p:nvSpPr>
        <p:spPr bwMode="auto">
          <a:xfrm>
            <a:off x="11304588" y="6400800"/>
            <a:ext cx="887412" cy="457200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 w="9525">
            <a:solidFill>
              <a:srgbClr val="FF0000"/>
            </a:solidFill>
            <a:rou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algn="ctr">
              <a:defRPr/>
            </a:pPr>
            <a:fld id="{88456914-AC8E-4F69-AE27-F553887612C2}" type="slidenum">
              <a:rPr lang="en-US" altLang="en-GB" sz="2800" b="1" smtClean="0">
                <a:solidFill>
                  <a:srgbClr val="FFFF00"/>
                </a:solidFill>
                <a:latin typeface="Times New Roman" panose="02020503050405090304" pitchFamily="18" charset="0"/>
                <a:ea typeface="MS PGothic" panose="020B0600070205080204" pitchFamily="34" charset="-128"/>
              </a:rPr>
              <a:t>‹#›</a:t>
            </a:fld>
            <a:endParaRPr lang="en-US" altLang="en-GB" sz="2000" b="1">
              <a:solidFill>
                <a:srgbClr val="FFFF00"/>
              </a:solidFill>
              <a:latin typeface="Times New Roman" panose="02020503050405090304" pitchFamily="18" charset="0"/>
              <a:ea typeface="MS PGothic" panose="020B0600070205080204" pitchFamily="34" charset="-128"/>
            </a:endParaRPr>
          </a:p>
        </p:txBody>
      </p:sp>
      <p:sp>
        <p:nvSpPr>
          <p:cNvPr id="2" name="TextBox 26"/>
          <p:cNvSpPr txBox="1">
            <a:spLocks noChangeArrowheads="1"/>
          </p:cNvSpPr>
          <p:nvPr userDrawn="1"/>
        </p:nvSpPr>
        <p:spPr bwMode="auto">
          <a:xfrm>
            <a:off x="4990893" y="76200"/>
            <a:ext cx="2210213" cy="369332"/>
          </a:xfrm>
          <a:prstGeom prst="rect">
            <a:avLst/>
          </a:prstGeom>
          <a:solidFill>
            <a:srgbClr val="00003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503050405090304" pitchFamily="18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503050405090304" pitchFamily="18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503050405090304" pitchFamily="18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503050405090304" pitchFamily="18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503050405090304" pitchFamily="18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503050405090304" pitchFamily="18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503050405090304" pitchFamily="18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503050405090304" pitchFamily="18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503050405090304" pitchFamily="18" charset="0"/>
                <a:cs typeface="Arial" panose="020B0604020202090204" pitchFamily="34" charset="0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GB" sz="1800" b="0" dirty="0">
                <a:solidFill>
                  <a:prstClr val="white"/>
                </a:solidFill>
                <a:latin typeface="Arial Black" panose="020B0A04020102020204" pitchFamily="34" charset="0"/>
              </a:rPr>
              <a:t>RESTRICTED</a:t>
            </a:r>
          </a:p>
        </p:txBody>
      </p:sp>
      <p:sp>
        <p:nvSpPr>
          <p:cNvPr id="3" name="TextBox 26"/>
          <p:cNvSpPr txBox="1">
            <a:spLocks noChangeArrowheads="1"/>
          </p:cNvSpPr>
          <p:nvPr userDrawn="1"/>
        </p:nvSpPr>
        <p:spPr bwMode="auto">
          <a:xfrm>
            <a:off x="5028787" y="6400800"/>
            <a:ext cx="2210213" cy="369332"/>
          </a:xfrm>
          <a:prstGeom prst="rect">
            <a:avLst/>
          </a:prstGeom>
          <a:solidFill>
            <a:srgbClr val="00003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503050405090304" pitchFamily="18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503050405090304" pitchFamily="18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503050405090304" pitchFamily="18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503050405090304" pitchFamily="18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503050405090304" pitchFamily="18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503050405090304" pitchFamily="18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503050405090304" pitchFamily="18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503050405090304" pitchFamily="18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503050405090304" pitchFamily="18" charset="0"/>
                <a:cs typeface="Arial" panose="020B0604020202090204" pitchFamily="34" charset="0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GB" sz="1800" b="0" dirty="0">
                <a:solidFill>
                  <a:prstClr val="white"/>
                </a:solidFill>
                <a:latin typeface="Arial Black" panose="020B0A04020102020204" pitchFamily="34" charset="0"/>
              </a:rPr>
              <a:t>RESTRICTED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90204" pitchFamily="34" charset="0"/>
          <a:ea typeface="MS PGothic" panose="020B0600070205080204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90204" pitchFamily="34" charset="0"/>
          <a:ea typeface="MS PGothic" panose="020B0600070205080204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90204" pitchFamily="34" charset="0"/>
          <a:ea typeface="MS PGothic" panose="020B0600070205080204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90204" pitchFamily="34" charset="0"/>
          <a:ea typeface="MS PGothic" panose="020B0600070205080204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9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9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9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9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6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/>
          <a:srcRect l="8221" r="11436"/>
          <a:stretch>
            <a:fillRect/>
          </a:stretch>
        </p:blipFill>
        <p:spPr>
          <a:xfrm>
            <a:off x="3861971" y="620688"/>
            <a:ext cx="5875948" cy="5653521"/>
          </a:xfrm>
          <a:prstGeom prst="rect">
            <a:avLst/>
          </a:prstGeom>
          <a:ln w="38100">
            <a:solidFill>
              <a:srgbClr val="FFFF00"/>
            </a:solidFill>
          </a:ln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72" b="51093"/>
          <a:stretch>
            <a:fillRect/>
          </a:stretch>
        </p:blipFill>
        <p:spPr>
          <a:xfrm>
            <a:off x="-37444" y="6477000"/>
            <a:ext cx="12216192" cy="38100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 bwMode="auto">
          <a:xfrm>
            <a:off x="4655840" y="6476999"/>
            <a:ext cx="2144105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GB" b="0" dirty="0">
                <a:solidFill>
                  <a:prstClr val="white"/>
                </a:solidFill>
                <a:latin typeface="Arial Black" panose="020B0A04020102020204" pitchFamily="34" charset="0"/>
              </a:rPr>
              <a:t>RESTRICTED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72" b="51093"/>
          <a:stretch>
            <a:fillRect/>
          </a:stretch>
        </p:blipFill>
        <p:spPr>
          <a:xfrm>
            <a:off x="-24192" y="1"/>
            <a:ext cx="12216192" cy="381000"/>
          </a:xfrm>
          <a:prstGeom prst="rect">
            <a:avLst/>
          </a:prstGeom>
        </p:spPr>
      </p:pic>
      <p:sp>
        <p:nvSpPr>
          <p:cNvPr id="41" name="Rectangle 40"/>
          <p:cNvSpPr/>
          <p:nvPr userDrawn="1"/>
        </p:nvSpPr>
        <p:spPr bwMode="auto">
          <a:xfrm>
            <a:off x="4936012" y="0"/>
            <a:ext cx="2240107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0" dirty="0">
                <a:solidFill>
                  <a:prstClr val="white"/>
                </a:solidFill>
                <a:latin typeface="Arial Black" panose="020B0A04020102020204" pitchFamily="34" charset="0"/>
              </a:rPr>
              <a:t>RESTRICTED</a:t>
            </a:r>
          </a:p>
        </p:txBody>
      </p:sp>
      <p:sp>
        <p:nvSpPr>
          <p:cNvPr id="49" name="AutoShape 11"/>
          <p:cNvSpPr>
            <a:spLocks noChangeArrowheads="1"/>
          </p:cNvSpPr>
          <p:nvPr userDrawn="1"/>
        </p:nvSpPr>
        <p:spPr bwMode="auto">
          <a:xfrm>
            <a:off x="11526838" y="6553200"/>
            <a:ext cx="665162" cy="3048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4BF263E6-4640-4F33-A819-237830C8D8C3}" type="slidenum">
              <a:rPr lang="en-US" sz="1600">
                <a:solidFill>
                  <a:srgbClr val="FFFF00"/>
                </a:solidFill>
                <a:latin typeface="Arial Black" panose="020B0A04020102020204" pitchFamily="34" charset="0"/>
                <a:ea typeface="MS PGothic" panose="020B0600070205080204" pitchFamily="34" charset="-128"/>
                <a:cs typeface="Arial" panose="020B0604020202090204" pitchFamily="34" charset="0"/>
              </a:rPr>
              <a:t>‹#›</a:t>
            </a:fld>
            <a:endParaRPr lang="en-US" sz="1200" dirty="0">
              <a:solidFill>
                <a:srgbClr val="FFFF00"/>
              </a:solidFill>
              <a:latin typeface="Arial Black" panose="020B0A04020102020204" pitchFamily="34" charset="0"/>
              <a:ea typeface="MS PGothic" panose="020B0600070205080204" pitchFamily="34" charset="-128"/>
              <a:cs typeface="Arial" panose="020B0604020202090204" pitchFamily="34" charset="0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11428" y="369209"/>
            <a:ext cx="12192000" cy="6149008"/>
          </a:xfrm>
          <a:prstGeom prst="rect">
            <a:avLst/>
          </a:prstGeom>
          <a:solidFill>
            <a:schemeClr val="tx1">
              <a:alpha val="8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 b="0">
              <a:solidFill>
                <a:prstClr val="white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192" y="10993"/>
            <a:ext cx="435009" cy="35693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2461" y="17550"/>
            <a:ext cx="435009" cy="35693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911424" y="476101"/>
            <a:ext cx="10452100" cy="6048375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 Black" panose="020B0A04020102020204" pitchFamily="34" charset="0"/>
                <a:cs typeface="Arial" panose="020B060402020209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 Black" panose="020B0A04020102020204" pitchFamily="34" charset="0"/>
                <a:cs typeface="Arial" panose="020B060402020209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 Black" panose="020B0A04020102020204" pitchFamily="34" charset="0"/>
                <a:cs typeface="Arial" panose="020B060402020209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 Black" panose="020B0A04020102020204" pitchFamily="34" charset="0"/>
                <a:cs typeface="Arial" panose="020B060402020209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 Black" panose="020B0A0402010202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Black" panose="020B0A0402010202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Black" panose="020B0A0402010202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Black" panose="020B0A0402010202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Black" panose="020B0A04020102020204" pitchFamily="34" charset="0"/>
                <a:cs typeface="Arial" panose="020B0604020202090204" pitchFamily="34" charset="0"/>
              </a:defRPr>
            </a:lvl9pPr>
          </a:lstStyle>
          <a:p>
            <a:pPr eaLnBrk="1" hangingPunct="1">
              <a:defRPr/>
            </a:pPr>
            <a:endParaRPr lang="en-GB" altLang="en-US" sz="2135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507" y="404664"/>
            <a:ext cx="12048157" cy="446276"/>
          </a:xfrm>
          <a:prstGeom prst="rect">
            <a:avLst/>
          </a:prstGeom>
          <a:solidFill>
            <a:schemeClr val="bg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3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90204" pitchFamily="34" charset="0"/>
              </a:rPr>
              <a:t>NATIONAL SECURITY: PATHWAY TO A TRILLION-DOLLAR ECONOMY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1385221"/>
            <a:ext cx="12192000" cy="116955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90204" pitchFamily="34" charset="0"/>
              </a:rPr>
              <a:t>BY</a:t>
            </a:r>
          </a:p>
          <a:p>
            <a:pPr algn="ctr"/>
            <a:endParaRPr lang="en-US" sz="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 panose="020B0604020202090204" pitchFamily="34" charset="0"/>
            </a:endParaRPr>
          </a:p>
          <a:p>
            <a:pPr algn="ctr"/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90204" pitchFamily="34" charset="0"/>
              </a:rPr>
              <a:t>GENERAL CHRISTOPHER GWABIN MUSA (RTD) OFR</a:t>
            </a:r>
            <a:b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90204" pitchFamily="34" charset="0"/>
              </a:rPr>
            </a:b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90204" pitchFamily="34" charset="0"/>
              </a:rPr>
              <a:t>HONOURABLE MINISTER OF DEFENCE</a:t>
            </a:r>
          </a:p>
        </p:txBody>
      </p:sp>
      <p:sp>
        <p:nvSpPr>
          <p:cNvPr id="9" name="Rectangle 8"/>
          <p:cNvSpPr/>
          <p:nvPr/>
        </p:nvSpPr>
        <p:spPr>
          <a:xfrm>
            <a:off x="3293645" y="5884208"/>
            <a:ext cx="5687658" cy="36933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6745" indent="-626745"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90204" pitchFamily="34" charset="0"/>
              </a:rPr>
              <a:t>OCTOBER 2026</a:t>
            </a:r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rial" panose="020B060402020209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l="8221" r="11436"/>
          <a:stretch>
            <a:fillRect/>
          </a:stretch>
        </p:blipFill>
        <p:spPr>
          <a:xfrm>
            <a:off x="3794329" y="2627825"/>
            <a:ext cx="2320206" cy="2097320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sp>
        <p:nvSpPr>
          <p:cNvPr id="11" name="Rectangle 10"/>
          <p:cNvSpPr/>
          <p:nvPr/>
        </p:nvSpPr>
        <p:spPr>
          <a:xfrm>
            <a:off x="-25782" y="4812836"/>
            <a:ext cx="12192000" cy="830997"/>
          </a:xfrm>
          <a:prstGeom prst="rect">
            <a:avLst/>
          </a:prstGeom>
          <a:solidFill>
            <a:srgbClr val="0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90204" pitchFamily="34" charset="0"/>
              </a:rPr>
              <a:t>DELIVERED AT THE 56TH ANNUAL ACCOUNTANTS' CONFERENCE OF THE INSTITUTE OF CHARTERED ACCOUNTANTS OF NIGERIA (ICAN)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0016" y="2626209"/>
            <a:ext cx="2097320" cy="2097320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1847528" y="548680"/>
            <a:ext cx="8280920" cy="523220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2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90204" pitchFamily="34" charset="0"/>
              </a:rPr>
              <a:t>The lecture examines three key areas:</a:t>
            </a:r>
          </a:p>
        </p:txBody>
      </p:sp>
      <p:graphicFrame>
        <p:nvGraphicFramePr>
          <p:cNvPr id="2" name="Diagram 1"/>
          <p:cNvGraphicFramePr/>
          <p:nvPr/>
        </p:nvGraphicFramePr>
        <p:xfrm>
          <a:off x="216646" y="692696"/>
          <a:ext cx="11818471" cy="58340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210235" y="2352961"/>
            <a:ext cx="9796021" cy="1200329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600"/>
              </a:spcAft>
              <a:buClr>
                <a:srgbClr val="FFFF00"/>
              </a:buClr>
            </a:pPr>
            <a:r>
              <a:rPr lang="en-US" altLang="en-US" sz="72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INTRODUCTION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47918" y="2958079"/>
            <a:ext cx="11887200" cy="1198880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600"/>
              </a:spcAft>
              <a:buClr>
                <a:srgbClr val="FFFF00"/>
              </a:buClr>
            </a:pPr>
            <a:r>
              <a:rPr lang="en-US" altLang="en-US" sz="36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CONCEPTUALIZING NATIONAL SECURITY AS AN ECONOMIC IMPERATIVE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119336" y="404664"/>
            <a:ext cx="11947534" cy="400110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lang="en-US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90204" pitchFamily="34" charset="0"/>
              </a:rPr>
              <a:t>CONCEPTUALIZING NATIONAL SECURITY AS AN ECONOMIC IMPERATIVE (CON’T)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14350" y="1340485"/>
            <a:ext cx="11192510" cy="4429125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noAutofit/>
          </a:bodyPr>
          <a:lstStyle/>
          <a:p>
            <a:pPr algn="just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</a:pPr>
            <a:r>
              <a:rPr lang="en-US" altLang="en-US" sz="28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This section examines:</a:t>
            </a:r>
          </a:p>
          <a:p>
            <a:pPr indent="463550" algn="just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8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The traditional vs. economic view of national security</a:t>
            </a:r>
          </a:p>
          <a:p>
            <a:pPr indent="463550" algn="just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8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Security as a foundation for economic growth</a:t>
            </a:r>
          </a:p>
          <a:p>
            <a:pPr indent="463550" algn="just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8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Scholarly perspectives on security and development</a:t>
            </a:r>
          </a:p>
          <a:p>
            <a:pPr indent="463550" algn="just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8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Nigeria's economic geography and security interdependence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119336" y="404664"/>
            <a:ext cx="11947534" cy="400110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lang="en-US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90204" pitchFamily="34" charset="0"/>
              </a:rPr>
              <a:t>CONCEPTUALIZING NATIONAL SECURITY AS AN ECONOMIC IMPERATIVE (CON’T)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35280" y="1444625"/>
            <a:ext cx="11525885" cy="3969385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</a:pPr>
            <a:r>
              <a:rPr lang="en-US" altLang="en-US" sz="24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From Operational Command to </a:t>
            </a:r>
            <a:r>
              <a:rPr lang="en-US" altLang="en-US" sz="2400" dirty="0" err="1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Defence</a:t>
            </a:r>
            <a:r>
              <a:rPr lang="en-US" altLang="en-US" sz="24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 Policy</a:t>
            </a: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. </a:t>
            </a:r>
          </a:p>
          <a:p>
            <a:pPr indent="463550" algn="just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4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The Speaker's Perspective</a:t>
            </a: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Insights from operational command, strategic military leadership, and </a:t>
            </a:r>
            <a:r>
              <a:rPr lang="en-US" altLang="en-US" sz="2400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defence</a:t>
            </a: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 policy administration.</a:t>
            </a:r>
          </a:p>
          <a:p>
            <a:pPr indent="463550" algn="just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4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A Fundamental Conviction</a:t>
            </a: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"Military campaigns and success are important, but sustainable national security requires effective governance, economic viability, and credible institutions.“</a:t>
            </a:r>
          </a:p>
          <a:p>
            <a:pPr indent="463550" algn="just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4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The Core Thesis</a:t>
            </a: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Security is not merely a cost but an essential foundation for economic productivity and national prosperity.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119336" y="404664"/>
            <a:ext cx="11947534" cy="400110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lang="en-US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90204" pitchFamily="34" charset="0"/>
              </a:rPr>
              <a:t>CONCEPTUALIZING NATIONAL SECURITY AS AN ECONOMIC IMPERATIVE (CON’T)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08940" y="966470"/>
            <a:ext cx="11739880" cy="5323205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</a:pPr>
            <a:r>
              <a:rPr lang="en-US" altLang="en-US" sz="22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The Traditional vs. Economic View of National Security</a:t>
            </a:r>
            <a:r>
              <a:rPr lang="en-US" altLang="en-US" sz="22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. Redefining the Concept</a:t>
            </a:r>
          </a:p>
          <a:p>
            <a:pPr indent="463550" algn="just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2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Traditional View</a:t>
            </a:r>
            <a:r>
              <a:rPr lang="en-US" altLang="en-US" sz="22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Protection of sovereignty, territorial integrity, citizens and national institutions from internal and external threats.</a:t>
            </a:r>
          </a:p>
          <a:p>
            <a:pPr indent="463550" algn="just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2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Economic View</a:t>
            </a:r>
            <a:r>
              <a:rPr lang="en-US" altLang="en-US" sz="22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Security is an essential function that:</a:t>
            </a:r>
          </a:p>
          <a:p>
            <a:pPr marL="800100" lvl="1" indent="-342900" algn="just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2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Protects human and physical capital.</a:t>
            </a:r>
          </a:p>
          <a:p>
            <a:pPr marL="800100" lvl="1" indent="-342900" algn="just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2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Reduces uncertainty and the cost of doing business.</a:t>
            </a:r>
          </a:p>
          <a:p>
            <a:pPr marL="800100" lvl="1" indent="-342900" algn="just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2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Strengthens investor confidence.</a:t>
            </a:r>
          </a:p>
          <a:p>
            <a:pPr marL="800100" lvl="1" indent="-342900" algn="just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2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Safeguards critical infrastructure, supply chains and strategic national assets.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119336" y="404664"/>
            <a:ext cx="11947534" cy="400110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lang="en-US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90204" pitchFamily="34" charset="0"/>
              </a:rPr>
              <a:t>CONCEPTUALIZING NATIONAL SECURITY AS AN ECONOMIC IMPERATIVE (CON’T)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799856" y="880144"/>
            <a:ext cx="7349280" cy="5632311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</a:pPr>
            <a:r>
              <a:rPr lang="en-US" altLang="en-US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The Economic Imperative: Security as a Foundation for Growth</a:t>
            </a:r>
            <a:r>
              <a:rPr lang="en-US" altLang="en-US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. The Dual Impact of (In)Security on Public Finance</a:t>
            </a:r>
          </a:p>
          <a:p>
            <a:pPr indent="463550" algn="just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A Pressing Challenge</a:t>
            </a:r>
            <a:r>
              <a:rPr lang="en-US" altLang="en-US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Insecurity places considerable pressure on public finance through increased expenditure on military operations and law enforcement.</a:t>
            </a:r>
          </a:p>
          <a:p>
            <a:pPr indent="463550" algn="just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The Fiscal Trade-off</a:t>
            </a:r>
            <a:r>
              <a:rPr lang="en-US" altLang="en-US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While security expenditures are necessary, prolonged insecurity reduces the fiscal allocation available for education, healthcare, infrastructure, and other demands.</a:t>
            </a:r>
          </a:p>
          <a:p>
            <a:pPr indent="463550" algn="just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The Goal</a:t>
            </a:r>
            <a:r>
              <a:rPr lang="en-US" altLang="en-US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To create a secure environment that enables prosperity and expands the national economic pie.</a:t>
            </a:r>
          </a:p>
        </p:txBody>
      </p:sp>
      <p:sp>
        <p:nvSpPr>
          <p:cNvPr id="10" name="TextBox 39"/>
          <p:cNvSpPr txBox="1">
            <a:spLocks noChangeArrowheads="1"/>
          </p:cNvSpPr>
          <p:nvPr/>
        </p:nvSpPr>
        <p:spPr bwMode="auto">
          <a:xfrm>
            <a:off x="0" y="6264541"/>
            <a:ext cx="1916824" cy="247914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90204" pitchFamily="34" charset="0"/>
                <a:ea typeface="+mn-ea"/>
                <a:cs typeface="Arial" panose="020B0604020202090204" pitchFamily="34" charset="0"/>
              </a:rPr>
              <a:t>Source: </a:t>
            </a:r>
            <a:r>
              <a:rPr kumimoji="0" lang="en-US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90204" pitchFamily="34" charset="0"/>
                <a:ea typeface="+mn-ea"/>
                <a:cs typeface="Arial" panose="020B0604020202090204" pitchFamily="34" charset="0"/>
              </a:rPr>
              <a:t>MoD</a:t>
            </a: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90204" pitchFamily="34" charset="0"/>
                <a:ea typeface="+mn-ea"/>
                <a:cs typeface="Arial" panose="020B0604020202090204" pitchFamily="34" charset="0"/>
              </a:rPr>
              <a:t> ALBUM, 2026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b="28196"/>
          <a:stretch>
            <a:fillRect/>
          </a:stretch>
        </p:blipFill>
        <p:spPr>
          <a:xfrm>
            <a:off x="119380" y="1114425"/>
            <a:ext cx="4608195" cy="48545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119336" y="404664"/>
            <a:ext cx="11947534" cy="400110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lang="en-US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90204" pitchFamily="34" charset="0"/>
              </a:rPr>
              <a:t>KEY PERSPECTIVES ON SECURITY AND DEVELOPMENT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956763" y="1020804"/>
            <a:ext cx="7976349" cy="4280403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Bef>
                <a:spcPts val="1800"/>
              </a:spcBef>
              <a:spcAft>
                <a:spcPts val="1800"/>
              </a:spcAft>
              <a:buClr>
                <a:srgbClr val="FFFF00"/>
              </a:buClr>
            </a:pPr>
            <a:r>
              <a:rPr lang="en-US" altLang="en-US" sz="2800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Emphasises</a:t>
            </a:r>
            <a:r>
              <a:rPr lang="en-US" altLang="en-US" sz="28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 the importance of "there will be no development without security and there will be no security without security" in achieving meaningful development.</a:t>
            </a:r>
          </a:p>
        </p:txBody>
      </p:sp>
      <p:sp>
        <p:nvSpPr>
          <p:cNvPr id="10" name="TextBox 39"/>
          <p:cNvSpPr txBox="1">
            <a:spLocks noChangeArrowheads="1"/>
          </p:cNvSpPr>
          <p:nvPr/>
        </p:nvSpPr>
        <p:spPr bwMode="auto">
          <a:xfrm>
            <a:off x="0" y="6237312"/>
            <a:ext cx="1916824" cy="247914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90204" pitchFamily="34" charset="0"/>
                <a:ea typeface="+mn-ea"/>
                <a:cs typeface="Arial" panose="020B0604020202090204" pitchFamily="34" charset="0"/>
              </a:rPr>
              <a:t>Source: https://en.wikipedia.org/wiki/Kofi_Annan</a:t>
            </a:r>
          </a:p>
        </p:txBody>
      </p:sp>
      <p:sp>
        <p:nvSpPr>
          <p:cNvPr id="7" name="TextBox 39"/>
          <p:cNvSpPr txBox="1">
            <a:spLocks noChangeArrowheads="1"/>
          </p:cNvSpPr>
          <p:nvPr/>
        </p:nvSpPr>
        <p:spPr bwMode="auto">
          <a:xfrm>
            <a:off x="1056895" y="5309938"/>
            <a:ext cx="1916824" cy="247914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lvl="0"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1000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kofi</a:t>
            </a:r>
            <a:r>
              <a:rPr lang="en-US" altLang="en-US" sz="1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 Annan</a:t>
            </a: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90204" pitchFamily="34" charset="0"/>
              <a:ea typeface="+mn-ea"/>
              <a:cs typeface="Arial" panose="020B060402020209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9D5D8C-7EB0-455C-40F8-EED208B631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888" y="895750"/>
            <a:ext cx="3512838" cy="4405457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119336" y="404664"/>
            <a:ext cx="11947534" cy="400110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lang="en-US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90204" pitchFamily="34" charset="0"/>
              </a:rPr>
              <a:t>KEY PERSPECTIVES ON SECURITY AND DEVELOPMENT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231904" y="1253337"/>
            <a:ext cx="6583639" cy="2751728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noAutofit/>
          </a:bodyPr>
          <a:lstStyle/>
          <a:p>
            <a:pPr algn="just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>
                <a:srgbClr val="FFFF00"/>
              </a:buClr>
            </a:pPr>
            <a:r>
              <a:rPr lang="en-US" altLang="en-US" sz="32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"No investor commits capital where lives and assets are not safe, and no economy grows beyond the reach of its security."</a:t>
            </a:r>
          </a:p>
        </p:txBody>
      </p:sp>
      <p:sp>
        <p:nvSpPr>
          <p:cNvPr id="10" name="TextBox 39"/>
          <p:cNvSpPr txBox="1">
            <a:spLocks noChangeArrowheads="1"/>
          </p:cNvSpPr>
          <p:nvPr/>
        </p:nvSpPr>
        <p:spPr bwMode="auto">
          <a:xfrm>
            <a:off x="50475" y="5137174"/>
            <a:ext cx="1916824" cy="247914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90204" pitchFamily="34" charset="0"/>
                <a:ea typeface="+mn-ea"/>
                <a:cs typeface="Arial" panose="020B0604020202090204" pitchFamily="34" charset="0"/>
              </a:rPr>
              <a:t>Source: https://www.facebook.com/ICANngr/posts//</a:t>
            </a:r>
          </a:p>
        </p:txBody>
      </p:sp>
      <p:sp>
        <p:nvSpPr>
          <p:cNvPr id="6" name="Rectangle 5"/>
          <p:cNvSpPr/>
          <p:nvPr/>
        </p:nvSpPr>
        <p:spPr>
          <a:xfrm>
            <a:off x="34605" y="5445224"/>
            <a:ext cx="12134972" cy="1015663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</a:pPr>
            <a:r>
              <a:rPr lang="en-US" altLang="en-US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The Synthesized View</a:t>
            </a:r>
            <a:r>
              <a:rPr lang="en-US" altLang="en-US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A secure and stable environment is non-negotiable for attracting investment, protecting productive assets, and promoting sustainable economic growth.</a:t>
            </a:r>
            <a:endParaRPr lang="en-US" altLang="en-US" dirty="0">
              <a:solidFill>
                <a:srgbClr val="FFFF00"/>
              </a:solidFill>
              <a:latin typeface="Arial Black" panose="020B0A04020102020204" pitchFamily="34" charset="0"/>
              <a:cs typeface="Times New Roman" panose="02020503050405090304" pitchFamily="18" charset="0"/>
            </a:endParaRPr>
          </a:p>
        </p:txBody>
      </p:sp>
      <p:sp>
        <p:nvSpPr>
          <p:cNvPr id="7" name="TextBox 39"/>
          <p:cNvSpPr txBox="1">
            <a:spLocks noChangeArrowheads="1"/>
          </p:cNvSpPr>
          <p:nvPr/>
        </p:nvSpPr>
        <p:spPr bwMode="auto">
          <a:xfrm>
            <a:off x="334857" y="4609245"/>
            <a:ext cx="3672408" cy="46779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lvl="0"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1000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Queensley</a:t>
            </a:r>
            <a:r>
              <a:rPr lang="en-US" altLang="en-US" sz="1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 </a:t>
            </a:r>
            <a:r>
              <a:rPr lang="en-US" altLang="en-US" sz="1000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Sofuratu</a:t>
            </a:r>
            <a:r>
              <a:rPr lang="en-US" altLang="en-US" sz="1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 Seghosime, </a:t>
            </a:r>
            <a:r>
              <a:rPr lang="en-US" altLang="en-US" sz="1000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mni</a:t>
            </a:r>
            <a:r>
              <a:rPr lang="en-US" altLang="en-US" sz="1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, </a:t>
            </a:r>
            <a:r>
              <a:rPr lang="en-US" altLang="en-US" sz="1000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M.Sc</a:t>
            </a:r>
            <a:r>
              <a:rPr lang="en-US" altLang="en-US" sz="1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, FCA</a:t>
            </a:r>
          </a:p>
          <a:p>
            <a:pPr lvl="0"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1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ICAN President</a:t>
            </a:r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90204" pitchFamily="34" charset="0"/>
              <a:ea typeface="+mn-ea"/>
              <a:cs typeface="Arial" panose="020B060402020209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47B229-D389-AE5B-1C57-1D5EDD76A6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365" b="26411"/>
          <a:stretch>
            <a:fillRect/>
          </a:stretch>
        </p:blipFill>
        <p:spPr>
          <a:xfrm>
            <a:off x="258888" y="864910"/>
            <a:ext cx="3824346" cy="3684199"/>
          </a:xfrm>
          <a:prstGeom prst="rect">
            <a:avLst/>
          </a:prstGeom>
        </p:spPr>
      </p:pic>
      <p:sp>
        <p:nvSpPr>
          <p:cNvPr id="9" name="Rectangular Callout 8"/>
          <p:cNvSpPr/>
          <p:nvPr/>
        </p:nvSpPr>
        <p:spPr>
          <a:xfrm>
            <a:off x="5087888" y="988867"/>
            <a:ext cx="6845224" cy="3160213"/>
          </a:xfrm>
          <a:prstGeom prst="wedgeRectCallout">
            <a:avLst>
              <a:gd name="adj1" fmla="val -81517"/>
              <a:gd name="adj2" fmla="val -10863"/>
            </a:avLst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119336" y="404664"/>
            <a:ext cx="11947534" cy="400110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lang="en-US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90204" pitchFamily="34" charset="0"/>
              </a:rPr>
              <a:t>NIGERIA’S EMERGING SECURITY ENVIRONMENT (CON’T)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7680" y="966470"/>
            <a:ext cx="11318240" cy="3969385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>
                <a:srgbClr val="FFFF00"/>
              </a:buClr>
            </a:pPr>
            <a:r>
              <a:rPr lang="en-US" altLang="en-US" sz="22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Nigeria's Economic Geography and Security Interdependence: </a:t>
            </a:r>
            <a:r>
              <a:rPr lang="en-US" altLang="en-US" sz="22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A Nation of Interconnected Productive Zones</a:t>
            </a:r>
          </a:p>
          <a:p>
            <a:pPr indent="463550" algn="just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200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North</a:t>
            </a:r>
            <a:r>
              <a:rPr lang="en-US" altLang="en-US" sz="22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Agriculture and commerce.</a:t>
            </a:r>
          </a:p>
          <a:p>
            <a:pPr indent="463550" algn="just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200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South-East</a:t>
            </a:r>
            <a:r>
              <a:rPr lang="en-US" altLang="en-US" sz="22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Manufacturing and entrepreneurship.</a:t>
            </a:r>
          </a:p>
          <a:p>
            <a:pPr indent="463550" algn="just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200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South-South</a:t>
            </a:r>
            <a:r>
              <a:rPr lang="en-US" altLang="en-US" sz="22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Petroleum production.</a:t>
            </a:r>
          </a:p>
          <a:p>
            <a:pPr indent="463550" algn="just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200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South-West</a:t>
            </a:r>
            <a:r>
              <a:rPr lang="en-US" altLang="en-US" sz="22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Financial and industrial activities.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42740" y="4941034"/>
            <a:ext cx="12134972" cy="1015663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</a:pPr>
            <a:r>
              <a:rPr lang="en-US" altLang="en-US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Critical Implication</a:t>
            </a:r>
            <a:r>
              <a:rPr lang="en-US" altLang="en-US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All these activities depend on a stable security environment. Insecurity in one region generates economic consequences across the entire federation.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47918" y="2958079"/>
            <a:ext cx="11887200" cy="1137285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600"/>
              </a:spcAft>
              <a:buClr>
                <a:srgbClr val="FFFF00"/>
              </a:buClr>
            </a:pPr>
            <a:r>
              <a:rPr lang="en-US" altLang="en-US" sz="3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THE ROLE OF THE DEFENCE AND SECURITY SECTOR IN ECONOMIC TRANSFORMATION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119336" y="404664"/>
            <a:ext cx="11947534" cy="707886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lang="en-US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90204" pitchFamily="34" charset="0"/>
              </a:rPr>
              <a:t>THE ROLE OF THE DEFENCE AND SECURITY SECTOR IN ECONOMIC TRANSFORMATION (CON’T)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07670" y="1402715"/>
            <a:ext cx="11551285" cy="4523105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spcAft>
                <a:spcPts val="1800"/>
              </a:spcAft>
              <a:buClr>
                <a:srgbClr val="FFFF00"/>
              </a:buClr>
            </a:pPr>
            <a:r>
              <a:rPr lang="en-US" altLang="en-US" sz="23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This section examines:</a:t>
            </a:r>
          </a:p>
          <a:p>
            <a:pPr indent="463550" algn="just">
              <a:spcBef>
                <a:spcPts val="1800"/>
              </a:spcBef>
              <a:spcAft>
                <a:spcPts val="18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The Armed Forces' role in creating conditions for economic activity</a:t>
            </a:r>
          </a:p>
          <a:p>
            <a:pPr indent="463550" algn="just">
              <a:spcBef>
                <a:spcPts val="1800"/>
              </a:spcBef>
              <a:spcAft>
                <a:spcPts val="18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The need for an integrated security architecture</a:t>
            </a:r>
          </a:p>
          <a:p>
            <a:pPr indent="463550" algn="just">
              <a:spcBef>
                <a:spcPts val="1800"/>
              </a:spcBef>
              <a:spcAft>
                <a:spcPts val="18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The Ministry of </a:t>
            </a:r>
            <a:r>
              <a:rPr lang="en-US" altLang="en-US" sz="2300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Defence's</a:t>
            </a: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 commitment and honest assessment</a:t>
            </a:r>
          </a:p>
          <a:p>
            <a:pPr indent="463550" algn="just">
              <a:spcBef>
                <a:spcPts val="1800"/>
              </a:spcBef>
              <a:spcAft>
                <a:spcPts val="18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A shared responsibility for national security</a:t>
            </a:r>
          </a:p>
          <a:p>
            <a:pPr indent="463550" algn="just">
              <a:spcBef>
                <a:spcPts val="1800"/>
              </a:spcBef>
              <a:spcAft>
                <a:spcPts val="18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The role of professional bodies like ICAN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119336" y="404664"/>
            <a:ext cx="11947534" cy="707886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lang="en-US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90204" pitchFamily="34" charset="0"/>
              </a:rPr>
              <a:t>THE ROLE OF THE DEFENCE AND SECURITY SECTOR IN ECONOMIC TRANSFORMATION (CON’T)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91770" y="1196975"/>
            <a:ext cx="11896090" cy="5015865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spcAft>
                <a:spcPts val="1800"/>
              </a:spcAft>
              <a:buClr>
                <a:srgbClr val="FFFF00"/>
              </a:buClr>
            </a:pPr>
            <a:r>
              <a:rPr lang="en-US" altLang="en-US" sz="23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The Role of the Armed Forces in Economic Transformation</a:t>
            </a: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. </a:t>
            </a:r>
          </a:p>
          <a:p>
            <a:pPr indent="463550" algn="just">
              <a:spcBef>
                <a:spcPts val="1800"/>
              </a:spcBef>
              <a:spcAft>
                <a:spcPts val="18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300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Core Mandate</a:t>
            </a: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Defending the country against external aggression and maintaining territorial integrity.</a:t>
            </a:r>
          </a:p>
          <a:p>
            <a:pPr indent="463550" algn="just">
              <a:spcBef>
                <a:spcPts val="1800"/>
              </a:spcBef>
              <a:spcAft>
                <a:spcPts val="18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300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Enabling Function</a:t>
            </a: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By executing its mandate, the Armed Forces create the stable conditions necessary for legitimate economic activities to thrive.</a:t>
            </a:r>
          </a:p>
          <a:p>
            <a:pPr indent="463550" algn="just">
              <a:spcBef>
                <a:spcPts val="1800"/>
              </a:spcBef>
              <a:spcAft>
                <a:spcPts val="18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300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The Nature of Modern Threats</a:t>
            </a: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Nigeria's security environment is characterized by threats that cross geographical and institutional boundaries (e.g., terrorism, banditry, kidnapping, </a:t>
            </a:r>
            <a:r>
              <a:rPr lang="en-US" altLang="en-US" sz="2300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organised</a:t>
            </a: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 crime, illicit arms trafficking).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119336" y="404664"/>
            <a:ext cx="11947534" cy="707886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lang="en-US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90204" pitchFamily="34" charset="0"/>
              </a:rPr>
              <a:t>THE ROLE OF THE DEFENCE AND SECURITY SECTOR IN ECONOMIC TRANSFORMATION (CON’T)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94005" y="1340485"/>
            <a:ext cx="11772900" cy="4092575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indent="463550" algn="just">
              <a:spcBef>
                <a:spcPts val="1800"/>
              </a:spcBef>
              <a:spcAft>
                <a:spcPts val="18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500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The Challenge</a:t>
            </a:r>
            <a:r>
              <a:rPr lang="en-US" altLang="en-US" sz="25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Criminal networks operate across multiple states and international borders.</a:t>
            </a:r>
          </a:p>
          <a:p>
            <a:pPr indent="463550" algn="just">
              <a:spcBef>
                <a:spcPts val="1800"/>
              </a:spcBef>
              <a:spcAft>
                <a:spcPts val="18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500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The Conclusion</a:t>
            </a:r>
            <a:r>
              <a:rPr lang="en-US" altLang="en-US" sz="25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The effectiveness of the national security architecture depends not only on the capabilities of individual agencies but also on their capacity to function as an integrated system.</a:t>
            </a:r>
          </a:p>
          <a:p>
            <a:pPr indent="463550" algn="just">
              <a:spcBef>
                <a:spcPts val="1800"/>
              </a:spcBef>
              <a:spcAft>
                <a:spcPts val="18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500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The Goal</a:t>
            </a:r>
            <a:r>
              <a:rPr lang="en-US" altLang="en-US" sz="25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A coordinated and unified response to complex, multi-faceted security threats.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119336" y="404664"/>
            <a:ext cx="11947534" cy="707886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lang="en-US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90204" pitchFamily="34" charset="0"/>
              </a:rPr>
              <a:t>THE ROLE OF THE DEFENCE AND SECURITY SECTOR IN ECONOMIC TRANSFORMATION (CON’T)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01930" y="1196975"/>
            <a:ext cx="11865610" cy="4907915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spcAft>
                <a:spcPts val="1800"/>
              </a:spcAft>
              <a:buClr>
                <a:srgbClr val="FFFF00"/>
              </a:buClr>
            </a:pPr>
            <a:r>
              <a:rPr lang="en-US" altLang="en-US" sz="23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The Ministry of </a:t>
            </a:r>
            <a:r>
              <a:rPr lang="en-US" altLang="en-US" sz="2300" dirty="0" err="1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Defence's</a:t>
            </a:r>
            <a:r>
              <a:rPr lang="en-US" altLang="en-US" sz="23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 Commitment</a:t>
            </a: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. </a:t>
            </a:r>
          </a:p>
          <a:p>
            <a:pPr indent="463550" algn="just">
              <a:spcBef>
                <a:spcPts val="1800"/>
              </a:spcBef>
              <a:spcAft>
                <a:spcPts val="18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300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Commitment</a:t>
            </a: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The Ministry of </a:t>
            </a:r>
            <a:r>
              <a:rPr lang="en-US" altLang="en-US" sz="2300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Defence</a:t>
            </a: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 supports the national security architecture through:</a:t>
            </a:r>
          </a:p>
          <a:p>
            <a:pPr marL="800100" lvl="1" indent="-34290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300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Defence</a:t>
            </a: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 policy coordination.</a:t>
            </a:r>
          </a:p>
          <a:p>
            <a:pPr marL="800100" lvl="1" indent="-34290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Capability development.</a:t>
            </a:r>
          </a:p>
          <a:p>
            <a:pPr marL="800100" lvl="1" indent="-34290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Operational readiness.</a:t>
            </a:r>
          </a:p>
          <a:p>
            <a:pPr marL="800100" lvl="1" indent="-34290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Cooperation with relevant institutions.</a:t>
            </a:r>
          </a:p>
          <a:p>
            <a:pPr indent="463550" algn="just">
              <a:spcBef>
                <a:spcPts val="1800"/>
              </a:spcBef>
              <a:spcAft>
                <a:spcPts val="18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300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An Honest Assessment</a:t>
            </a: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"We are not there yet, but the situation is changing. We still have kidnappings going on in the highways, targeted killings in some communities, and attacks by insurgents in isolated areas."</a:t>
            </a:r>
          </a:p>
        </p:txBody>
      </p:sp>
      <p:sp>
        <p:nvSpPr>
          <p:cNvPr id="5" name="Rectangle 4"/>
          <p:cNvSpPr/>
          <p:nvPr/>
        </p:nvSpPr>
        <p:spPr>
          <a:xfrm>
            <a:off x="119336" y="5716306"/>
            <a:ext cx="12028485" cy="707886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spcAft>
                <a:spcPts val="1800"/>
              </a:spcAft>
              <a:buClr>
                <a:srgbClr val="FFFF00"/>
              </a:buClr>
            </a:pPr>
            <a:r>
              <a:rPr lang="en-US" altLang="en-US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The Objective</a:t>
            </a:r>
            <a:r>
              <a:rPr lang="en-US" altLang="en-US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To work towards eliminating these menaces to the barest minimum and achieve a threshold of security that enables national prosperity.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119336" y="404664"/>
            <a:ext cx="11947534" cy="707886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lang="en-US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90204" pitchFamily="34" charset="0"/>
              </a:rPr>
              <a:t>THE ROLE OF THE DEFENCE AND SECURITY SECTOR IN ECONOMIC TRANSFORMATION (CON’T)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45440" y="1340485"/>
            <a:ext cx="11691620" cy="4523105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spcAft>
                <a:spcPts val="1800"/>
              </a:spcAft>
              <a:buClr>
                <a:srgbClr val="FFFF00"/>
              </a:buClr>
            </a:pPr>
            <a:r>
              <a:rPr lang="en-US" altLang="en-US" sz="24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The responsibility for achieving national security cannot rest with the </a:t>
            </a:r>
            <a:r>
              <a:rPr lang="en-US" altLang="en-US" sz="2400" dirty="0" err="1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defence</a:t>
            </a:r>
            <a:r>
              <a:rPr lang="en-US" altLang="en-US" sz="24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 sector alone</a:t>
            </a: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.</a:t>
            </a:r>
          </a:p>
          <a:p>
            <a:pPr indent="463550" algn="just">
              <a:spcBef>
                <a:spcPts val="1800"/>
              </a:spcBef>
              <a:spcAft>
                <a:spcPts val="18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4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Economic Policymakers</a:t>
            </a: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Must address structural vulnerabilities.</a:t>
            </a:r>
          </a:p>
          <a:p>
            <a:pPr indent="463550" algn="just">
              <a:spcBef>
                <a:spcPts val="1800"/>
              </a:spcBef>
              <a:spcAft>
                <a:spcPts val="18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4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Financial Institutions</a:t>
            </a: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Must strengthen integrity and resilience.</a:t>
            </a:r>
          </a:p>
          <a:p>
            <a:pPr indent="463550" algn="just">
              <a:spcBef>
                <a:spcPts val="1800"/>
              </a:spcBef>
              <a:spcAft>
                <a:spcPts val="18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4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Businesses</a:t>
            </a: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Must promote responsible practices.</a:t>
            </a:r>
          </a:p>
          <a:p>
            <a:pPr indent="463550" algn="just">
              <a:spcBef>
                <a:spcPts val="1800"/>
              </a:spcBef>
              <a:spcAft>
                <a:spcPts val="18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4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Communities</a:t>
            </a: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Must participate constructively in maintaining peace.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119336" y="404664"/>
            <a:ext cx="11947534" cy="707886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lang="en-US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90204" pitchFamily="34" charset="0"/>
              </a:rPr>
              <a:t>THE ROLE OF THE DEFENCE AND SECURITY SECTOR IN ECONOMIC TRANSFORMATION (CON’T)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95605" y="1196975"/>
            <a:ext cx="11753215" cy="4799965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spcAft>
                <a:spcPts val="1800"/>
              </a:spcAft>
              <a:buClr>
                <a:srgbClr val="FFFF00"/>
              </a:buClr>
            </a:pPr>
            <a:r>
              <a:rPr lang="en-US" altLang="en-US" sz="24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The Role of Professional Bodies like ICAN</a:t>
            </a: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.</a:t>
            </a:r>
          </a:p>
          <a:p>
            <a:pPr indent="463550" algn="just">
              <a:spcBef>
                <a:spcPts val="1800"/>
              </a:spcBef>
              <a:spcAft>
                <a:spcPts val="18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Professional organizations such as ICAN have an important role to play.</a:t>
            </a:r>
          </a:p>
          <a:p>
            <a:pPr indent="463550" algn="just">
              <a:spcBef>
                <a:spcPts val="1800"/>
              </a:spcBef>
              <a:spcAft>
                <a:spcPts val="18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4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Key Contribution</a:t>
            </a: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Ensuring that financial accountability and institutional governance remain integral to the national security conversation.</a:t>
            </a:r>
          </a:p>
          <a:p>
            <a:pPr indent="463550" algn="just">
              <a:spcBef>
                <a:spcPts val="1800"/>
              </a:spcBef>
              <a:spcAft>
                <a:spcPts val="18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This involves applying professional expertise to enhance the efficiency, transparency, and effectiveness of security spending and institutions.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2564904"/>
            <a:ext cx="12192000" cy="1260475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600"/>
              </a:spcAft>
              <a:buClr>
                <a:srgbClr val="FFFF00"/>
              </a:buClr>
            </a:pPr>
            <a:r>
              <a:rPr lang="en-US" altLang="en-US" sz="38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NATIONAL SECURITY AND THE TRILLION-DOLLAR ECONOMY AMBITION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19336" y="404664"/>
            <a:ext cx="11947534" cy="400110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lang="en-US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90204" pitchFamily="34" charset="0"/>
              </a:rPr>
              <a:t>NATIONAL SECURITY AND THE TRILLION-DOLLAR ECONOMY AMBITION (CON’T)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91135" y="1412875"/>
            <a:ext cx="11870690" cy="4154170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</a:pPr>
            <a:r>
              <a:rPr lang="en-US" altLang="en-US" sz="32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This section examines</a:t>
            </a:r>
            <a:r>
              <a:rPr lang="en-US" altLang="en-US" sz="32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</a:t>
            </a:r>
          </a:p>
          <a:p>
            <a:pPr indent="46355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32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The vision of a trillion-dollar economy</a:t>
            </a:r>
          </a:p>
          <a:p>
            <a:pPr indent="46355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32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A practical security strategy for achieving this ambition</a:t>
            </a:r>
          </a:p>
          <a:p>
            <a:pPr indent="46355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32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The accounting profession's critical challenge</a:t>
            </a:r>
          </a:p>
          <a:p>
            <a:pPr indent="46355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32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The </a:t>
            </a:r>
            <a:r>
              <a:rPr lang="en-US" altLang="en-US" sz="3200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defence</a:t>
            </a:r>
            <a:r>
              <a:rPr lang="en-US" altLang="en-US" sz="32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 sector's broader contribution to economic transformation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19336" y="404664"/>
            <a:ext cx="11947534" cy="400110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lang="en-US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90204" pitchFamily="34" charset="0"/>
              </a:rPr>
              <a:t>NATIONAL SECURITY AND THE TRILLION-DOLLAR ECONOMY AMBITION (CON’T)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863752" y="980728"/>
            <a:ext cx="8208912" cy="4799965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indent="46355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3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The Trillion-Dollar Economy Ambition</a:t>
            </a: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A Strategic National Aspiration.</a:t>
            </a:r>
          </a:p>
          <a:p>
            <a:pPr indent="46355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300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The Vision</a:t>
            </a: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To expand national output, strengthen productivity, attract investment, and improve global competitiveness.</a:t>
            </a:r>
          </a:p>
          <a:p>
            <a:pPr indent="46355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300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Alignment with Policy</a:t>
            </a: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This ambition is in line with the Renewed Hope Agenda of His Excellency, President Bola Ahmed </a:t>
            </a:r>
            <a:r>
              <a:rPr lang="en-US" altLang="en-US" sz="2300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Tinubu</a:t>
            </a: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, GCFR.</a:t>
            </a:r>
          </a:p>
          <a:p>
            <a:pPr indent="46355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300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The Agenda's Pillars</a:t>
            </a: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The vision emphasizes strengthening national security, promoting investment, and expanding economic opportunities.</a:t>
            </a:r>
          </a:p>
        </p:txBody>
      </p:sp>
      <p:sp>
        <p:nvSpPr>
          <p:cNvPr id="16" name="TextBox 39"/>
          <p:cNvSpPr txBox="1">
            <a:spLocks noChangeArrowheads="1"/>
          </p:cNvSpPr>
          <p:nvPr/>
        </p:nvSpPr>
        <p:spPr bwMode="auto">
          <a:xfrm>
            <a:off x="186810" y="6194310"/>
            <a:ext cx="1916824" cy="247914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90204" pitchFamily="34" charset="0"/>
                <a:ea typeface="+mn-ea"/>
                <a:cs typeface="Arial" panose="020B0604020202090204" pitchFamily="34" charset="0"/>
              </a:rPr>
              <a:t>Source: </a:t>
            </a:r>
            <a:r>
              <a:rPr kumimoji="0" lang="en-US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90204" pitchFamily="34" charset="0"/>
                <a:ea typeface="+mn-ea"/>
                <a:cs typeface="Arial" panose="020B0604020202090204" pitchFamily="34" charset="0"/>
              </a:rPr>
              <a:t>MoD</a:t>
            </a: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90204" pitchFamily="34" charset="0"/>
                <a:ea typeface="+mn-ea"/>
                <a:cs typeface="Arial" panose="020B0604020202090204" pitchFamily="34" charset="0"/>
              </a:rPr>
              <a:t> ALBUM, 2026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66" y="980728"/>
            <a:ext cx="3634308" cy="5019416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19336" y="404664"/>
            <a:ext cx="11947534" cy="400110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lang="en-US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90204" pitchFamily="34" charset="0"/>
              </a:rPr>
              <a:t>NATIONAL SECURITY AND THE TRILLION-DOLLAR ECONOMY AMBITION (CON’T)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12090" y="1124585"/>
            <a:ext cx="11860530" cy="4707890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indent="46355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4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Prioritizing Protection for Economic Growth</a:t>
            </a: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A practical security strategy must prioritize the protection of:</a:t>
            </a: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Agricultural belts and transportation corridors.</a:t>
            </a: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Ports and cyberspace.</a:t>
            </a: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Industrial zones and mining areas.</a:t>
            </a: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Energy installations and telecommunications infrastructure.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</a:pPr>
            <a:endParaRPr lang="en-US" altLang="en-US" sz="2400" dirty="0">
              <a:solidFill>
                <a:srgbClr val="FFFF00"/>
              </a:solidFill>
              <a:latin typeface="Arial Black" panose="020B0A04020102020204" pitchFamily="34" charset="0"/>
              <a:cs typeface="Times New Roman" panose="02020503050405090304" pitchFamily="18" charset="0"/>
            </a:endParaRPr>
          </a:p>
          <a:p>
            <a:pPr indent="46355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400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Imperative</a:t>
            </a: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Security considerations must be integrated into national development planning to reduce vulnerabilities and improve investment sustainability.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19336" y="404664"/>
            <a:ext cx="11947534" cy="400110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lang="en-US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90204" pitchFamily="34" charset="0"/>
              </a:rPr>
              <a:t>NATIONAL SECURITY AND THE TRILLION-DOLLAR ECONOMY AMBITION (CON’T)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00990" y="1124585"/>
            <a:ext cx="11771630" cy="4707890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indent="46355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4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The Accounting Profession's Charge</a:t>
            </a: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Measuring the Unseen Costs of Insecurity</a:t>
            </a:r>
          </a:p>
          <a:p>
            <a:pPr indent="46355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The challenge for accountants extends to measuring the opportunity costs of insecurity, including:</a:t>
            </a: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Abandoned investments.</a:t>
            </a: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Disrupted economic activities.</a:t>
            </a: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Reduced tax receipts.</a:t>
            </a: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Damaged infrastructure.</a:t>
            </a:r>
          </a:p>
          <a:p>
            <a:pPr indent="46355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Such assessments are essential for informed resource allocation and evaluating the economic benefits of security interventions.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19336" y="404664"/>
            <a:ext cx="11947534" cy="400110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lang="en-US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90204" pitchFamily="34" charset="0"/>
              </a:rPr>
              <a:t>NATIONAL SECURITY AND THE TRILLION-DOLLAR ECONOMY AMBITION (CON’T)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1615" y="993775"/>
            <a:ext cx="11845290" cy="4046220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indent="46355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3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The </a:t>
            </a:r>
            <a:r>
              <a:rPr lang="en-US" altLang="en-US" sz="2300" dirty="0" err="1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Defence</a:t>
            </a:r>
            <a:r>
              <a:rPr lang="en-US" altLang="en-US" sz="23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 Sector's Broader Contribution</a:t>
            </a: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Beyond Operational Responsibilities</a:t>
            </a:r>
          </a:p>
          <a:p>
            <a:pPr indent="46355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The Armed Forces contribute through internal security operations, maritime security, and the protection of critical national assets.</a:t>
            </a:r>
          </a:p>
          <a:p>
            <a:pPr indent="46355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3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Economic Transformation</a:t>
            </a: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The </a:t>
            </a:r>
            <a:r>
              <a:rPr lang="en-US" altLang="en-US" sz="2300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defence</a:t>
            </a: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 sector can also support economic transformation through:</a:t>
            </a: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Technological innovation.</a:t>
            </a: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Research and engineering.</a:t>
            </a: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Logistics and domestic maintenance capabilities.</a:t>
            </a:r>
          </a:p>
        </p:txBody>
      </p:sp>
      <p:sp>
        <p:nvSpPr>
          <p:cNvPr id="5" name="Rectangle 4"/>
          <p:cNvSpPr/>
          <p:nvPr/>
        </p:nvSpPr>
        <p:spPr>
          <a:xfrm>
            <a:off x="178307" y="5229195"/>
            <a:ext cx="11965730" cy="1106805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</a:pPr>
            <a:r>
              <a:rPr lang="en-US" altLang="en-US" sz="22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Sustainable Outcomes Require</a:t>
            </a:r>
            <a:r>
              <a:rPr lang="en-US" altLang="en-US" sz="22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Effective inter-agency cooperation, community participation, and complementary governance and development interventions.</a:t>
            </a: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2564904"/>
            <a:ext cx="12192000" cy="1200329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600"/>
              </a:spcAft>
              <a:buClr>
                <a:srgbClr val="FFFF00"/>
              </a:buClr>
            </a:pPr>
            <a:r>
              <a:rPr lang="en-US" altLang="en-US" sz="36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STRATEGIC PATHWAYS FOR STRENGTHENING NATIONAL SECURITY</a:t>
            </a: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19336" y="404664"/>
            <a:ext cx="11947534" cy="400110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lang="en-US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90204" pitchFamily="34" charset="0"/>
              </a:rPr>
              <a:t>STRATEGIC PATHWAYS FOR STRENGTHENING NATIONAL SECURITY (CON’T)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75285" y="1124585"/>
            <a:ext cx="11669395" cy="4707890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</a:pPr>
            <a:r>
              <a:rPr lang="en-US" altLang="en-US" sz="24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This section presents six strategic priorities for coordinated action:</a:t>
            </a:r>
          </a:p>
          <a:p>
            <a:pPr indent="46355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Protecting Strategic Economic Assets</a:t>
            </a:r>
          </a:p>
          <a:p>
            <a:pPr indent="46355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Promoting Good Governance</a:t>
            </a:r>
          </a:p>
          <a:p>
            <a:pPr indent="46355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Strengthening Security Operations</a:t>
            </a:r>
          </a:p>
          <a:p>
            <a:pPr indent="46355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Strengthening </a:t>
            </a:r>
            <a:r>
              <a:rPr lang="en-US" altLang="en-US" sz="2400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Defence</a:t>
            </a: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 Financial Management</a:t>
            </a:r>
          </a:p>
          <a:p>
            <a:pPr indent="46355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Enhancing </a:t>
            </a:r>
            <a:r>
              <a:rPr lang="en-US" altLang="en-US" sz="2400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Cybersecurity</a:t>
            </a: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 and Financial Intelligence</a:t>
            </a:r>
          </a:p>
          <a:p>
            <a:pPr indent="46355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Promoting </a:t>
            </a:r>
            <a:r>
              <a:rPr lang="en-US" altLang="en-US" sz="2400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Defence</a:t>
            </a: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 Industrial Capacity</a:t>
            </a: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19336" y="404664"/>
            <a:ext cx="11947534" cy="400110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lang="en-US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90204" pitchFamily="34" charset="0"/>
              </a:rPr>
              <a:t>STRATEGIC PATHWAYS FOR STRENGTHENING NATIONAL SECURITY (CON’T)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915110" y="836712"/>
            <a:ext cx="8208912" cy="5569585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indent="46355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2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Strategic Pathway 1: Protecting Strategic Economic Assets</a:t>
            </a:r>
            <a:r>
              <a:rPr lang="en-US" altLang="en-US" sz="22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The security architecture must prioritize the protection of economic assets that are vital to sustaining economic activities.</a:t>
            </a:r>
          </a:p>
          <a:p>
            <a:pPr indent="46355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2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Key Assets Include:</a:t>
            </a: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2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Agricultural production areas.</a:t>
            </a: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2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Transportation networks.</a:t>
            </a: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2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Energy installations.</a:t>
            </a: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2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Industrial facilities.</a:t>
            </a: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2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Other critical infrastructure.</a:t>
            </a:r>
          </a:p>
          <a:p>
            <a:pPr indent="46355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200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Goal</a:t>
            </a:r>
            <a:r>
              <a:rPr lang="en-US" altLang="en-US" sz="22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To promote investor confidence and ensure the uninterrupted flow of economic activities.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91" y="866902"/>
            <a:ext cx="3766479" cy="532740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19336" y="404664"/>
            <a:ext cx="11947534" cy="400110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lang="en-US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90204" pitchFamily="34" charset="0"/>
              </a:rPr>
              <a:t>STRATEGIC PATHWAYS FOR STRENGTHENING NATIONAL SECURITY (CON’T)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97485" y="980440"/>
            <a:ext cx="11869420" cy="5354320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</a:pPr>
            <a:r>
              <a:rPr lang="en-US" altLang="en-US" sz="26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Strategic Pathway 2: Promoting Good Governance</a:t>
            </a:r>
            <a:r>
              <a:rPr lang="en-US" altLang="en-US" sz="26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"Everything starts and ends with good leadership and good governance."</a:t>
            </a:r>
          </a:p>
          <a:p>
            <a:pPr indent="46355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600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The Approach</a:t>
            </a:r>
            <a:r>
              <a:rPr lang="en-US" altLang="en-US" sz="26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We must continue to act as good leaders in whatever capacity and promote good governance.</a:t>
            </a:r>
          </a:p>
          <a:p>
            <a:pPr indent="46355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600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Complementary Actions</a:t>
            </a:r>
            <a:r>
              <a:rPr lang="en-US" altLang="en-US" sz="26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Security must be complemented with:</a:t>
            </a:r>
          </a:p>
          <a:p>
            <a:pPr marL="800100" lvl="1" indent="-34290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6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Good education.</a:t>
            </a:r>
          </a:p>
          <a:p>
            <a:pPr marL="800100" lvl="1" indent="-34290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6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Employment opportunities.</a:t>
            </a:r>
          </a:p>
          <a:p>
            <a:pPr marL="800100" lvl="1" indent="-34290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6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Healthcare.</a:t>
            </a:r>
          </a:p>
          <a:p>
            <a:pPr marL="800100" lvl="1" indent="-34290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6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Economic growth and development.</a:t>
            </a:r>
          </a:p>
          <a:p>
            <a:pPr indent="46355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600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Goal</a:t>
            </a:r>
            <a:r>
              <a:rPr lang="en-US" altLang="en-US" sz="26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To reduce the socio-economic vulnerabilities that are exploited by criminal organizations.</a:t>
            </a: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19336" y="404664"/>
            <a:ext cx="11947534" cy="400110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lang="en-US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90204" pitchFamily="34" charset="0"/>
              </a:rPr>
              <a:t>STRATEGIC PATHWAYS FOR STRENGTHENING NATIONAL SECURITY (CON’T)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37490" y="1052830"/>
            <a:ext cx="11886565" cy="5148580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no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</a:pPr>
            <a:r>
              <a:rPr lang="en-US" altLang="en-US" sz="24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Strategic Pathway 3: Strengthening Security Operations</a:t>
            </a:r>
            <a:endParaRPr lang="en-US" altLang="en-US" sz="2400" dirty="0">
              <a:solidFill>
                <a:srgbClr val="FFFF00"/>
              </a:solidFill>
              <a:latin typeface="Arial Black" panose="020B0A04020102020204" pitchFamily="34" charset="0"/>
              <a:cs typeface="Times New Roman" panose="02020503050405090304" pitchFamily="18" charset="0"/>
            </a:endParaRPr>
          </a:p>
          <a:p>
            <a:pPr indent="46355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The armed forces and law enforcement agencies have a responsibility to be professional and effective in achieving their mandate to defend the country.</a:t>
            </a:r>
          </a:p>
          <a:p>
            <a:pPr indent="46355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400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An Assurance of Progress</a:t>
            </a: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"Under my leadership, I assure you that we are doing our best to achieve this mandate. We have achieved a lot in the last few months in operations and we will continue to do more."</a:t>
            </a:r>
          </a:p>
          <a:p>
            <a:pPr indent="46355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This pathway focuses on enhancing the operational effectiveness and professionalism of security forces.</a:t>
            </a: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19336" y="404664"/>
            <a:ext cx="11947534" cy="400110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lang="en-US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90204" pitchFamily="34" charset="0"/>
              </a:rPr>
              <a:t>STRATEGIC PATHWAYS FOR STRENGTHENING NATIONAL SECURITY (CON’T)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09880" y="1340485"/>
            <a:ext cx="11480800" cy="4707890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</a:pPr>
            <a:r>
              <a:rPr lang="en-US" altLang="en-US" sz="25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Strategic Pathway 4: Strengthening </a:t>
            </a:r>
            <a:r>
              <a:rPr lang="en-US" altLang="en-US" sz="2500" dirty="0" err="1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Defence</a:t>
            </a:r>
            <a:r>
              <a:rPr lang="en-US" altLang="en-US" sz="25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 Financial Management</a:t>
            </a:r>
            <a:endParaRPr lang="en-US" altLang="en-US" sz="2500" dirty="0">
              <a:solidFill>
                <a:srgbClr val="FFFF00"/>
              </a:solidFill>
              <a:latin typeface="Arial Black" panose="020B0A04020102020204" pitchFamily="34" charset="0"/>
              <a:cs typeface="Times New Roman" panose="02020503050405090304" pitchFamily="18" charset="0"/>
            </a:endParaRPr>
          </a:p>
          <a:p>
            <a:pPr indent="46355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5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The need to improve:</a:t>
            </a: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5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Budget planning and procurement governance.</a:t>
            </a: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5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Internal controls and performance evaluation.</a:t>
            </a:r>
          </a:p>
          <a:p>
            <a:pPr indent="46355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500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The Objective</a:t>
            </a:r>
            <a:r>
              <a:rPr lang="en-US" altLang="en-US" sz="25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To ensure that </a:t>
            </a:r>
            <a:r>
              <a:rPr lang="en-US" altLang="en-US" sz="2500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defence</a:t>
            </a:r>
            <a:r>
              <a:rPr lang="en-US" altLang="en-US" sz="25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 expenditure translates into measurable security outcomes.</a:t>
            </a:r>
          </a:p>
          <a:p>
            <a:pPr indent="46355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500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The Call to Action</a:t>
            </a:r>
            <a:r>
              <a:rPr lang="en-US" altLang="en-US" sz="25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This requires the help of financial professionals to enhance transparency, accountability, and efficiency in the management of </a:t>
            </a:r>
            <a:r>
              <a:rPr lang="en-US" altLang="en-US" sz="2500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defence</a:t>
            </a:r>
            <a:r>
              <a:rPr lang="en-US" altLang="en-US" sz="25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 resources.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19336" y="404664"/>
            <a:ext cx="11947534" cy="400110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lang="en-US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90204" pitchFamily="34" charset="0"/>
              </a:rPr>
              <a:t>STRATEGIC PATHWAYS FOR STRENGTHENING NATIONAL SECURITY (CON’T)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74015" y="908685"/>
            <a:ext cx="11539855" cy="4538345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</a:pPr>
            <a:r>
              <a:rPr lang="en-US" altLang="en-US" sz="24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Strategic Pathway 5: Enhancing </a:t>
            </a:r>
            <a:r>
              <a:rPr lang="en-US" altLang="en-US" sz="2400" dirty="0" err="1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Cybersecurity</a:t>
            </a:r>
            <a:r>
              <a:rPr lang="en-US" altLang="en-US" sz="24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 and Financial Intelligence</a:t>
            </a: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The need to strengthen cooperation among:</a:t>
            </a:r>
          </a:p>
          <a:p>
            <a:pPr marL="800100" lvl="1" indent="-34290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Financial institutions.</a:t>
            </a:r>
          </a:p>
          <a:p>
            <a:pPr marL="800100" lvl="1" indent="-34290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Regulators.</a:t>
            </a:r>
          </a:p>
          <a:p>
            <a:pPr marL="800100" lvl="1" indent="-34290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Security agencies.</a:t>
            </a:r>
          </a:p>
          <a:p>
            <a:pPr indent="46355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Target Threats:</a:t>
            </a:r>
          </a:p>
          <a:p>
            <a:pPr marL="800100" lvl="1" indent="-34290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Cybercrime.</a:t>
            </a:r>
          </a:p>
          <a:p>
            <a:pPr marL="800100" lvl="1" indent="-34290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Money laundering.</a:t>
            </a:r>
          </a:p>
          <a:p>
            <a:pPr marL="800100" lvl="1" indent="-34290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Illicit financial flows.</a:t>
            </a:r>
          </a:p>
          <a:p>
            <a:pPr marL="800100" lvl="1" indent="-34290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Terrorism financing.</a:t>
            </a:r>
          </a:p>
        </p:txBody>
      </p:sp>
      <p:sp>
        <p:nvSpPr>
          <p:cNvPr id="5" name="Rectangle 4"/>
          <p:cNvSpPr/>
          <p:nvPr/>
        </p:nvSpPr>
        <p:spPr>
          <a:xfrm>
            <a:off x="119336" y="5589241"/>
            <a:ext cx="12072664" cy="707886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</a:pPr>
            <a:r>
              <a:rPr lang="en-US" altLang="en-US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This pathway recognizes the increasing intersection of financial crime and national security threats.</a:t>
            </a: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19336" y="404664"/>
            <a:ext cx="11947534" cy="400110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lang="en-US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90204" pitchFamily="34" charset="0"/>
              </a:rPr>
              <a:t>STRATEGIC PATHWAYS FOR STRENGTHENING NATIONAL SECURITY (CON’T)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54635" y="1052830"/>
            <a:ext cx="11869420" cy="4907915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indent="46355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3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Strategic Pathway 6: Promoting </a:t>
            </a:r>
            <a:r>
              <a:rPr lang="en-US" altLang="en-US" sz="2300" dirty="0" err="1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Defence</a:t>
            </a:r>
            <a:r>
              <a:rPr lang="en-US" altLang="en-US" sz="23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 Industrial Capacity</a:t>
            </a: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: </a:t>
            </a:r>
          </a:p>
          <a:p>
            <a:pPr indent="46355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Encouraging partnerships among:</a:t>
            </a:r>
          </a:p>
          <a:p>
            <a:pPr marL="800100" lvl="1" indent="-34290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300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Defence</a:t>
            </a: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 institutions.</a:t>
            </a:r>
          </a:p>
          <a:p>
            <a:pPr marL="800100" lvl="1" indent="-34290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Universities and research </a:t>
            </a:r>
            <a:r>
              <a:rPr lang="en-US" altLang="en-US" sz="2300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organisations</a:t>
            </a: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.</a:t>
            </a:r>
          </a:p>
          <a:p>
            <a:pPr marL="800100" lvl="1" indent="-342900" algn="just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Private enterprises.</a:t>
            </a:r>
          </a:p>
          <a:p>
            <a:pPr indent="46355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Objectives:</a:t>
            </a: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Develop indigenous technologies.</a:t>
            </a: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Build technical expertise.</a:t>
            </a: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ü"/>
            </a:pP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Create sustainable maintenance capabilities.</a:t>
            </a:r>
          </a:p>
          <a:p>
            <a:pPr indent="46355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Font typeface="Wingdings" panose="05000000000000000000" pitchFamily="2" charset="2"/>
              <a:buChar char="v"/>
            </a:pPr>
            <a:r>
              <a:rPr lang="en-US" altLang="en-US" sz="23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This approach strengthens national resilience, develops technical skills, and supports broader industrial growth.</a:t>
            </a: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2420196"/>
            <a:ext cx="12192000" cy="1200329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600"/>
              </a:spcAft>
              <a:buClr>
                <a:srgbClr val="FFFF00"/>
              </a:buClr>
            </a:pPr>
            <a:r>
              <a:rPr lang="en-US" altLang="en-US" sz="72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503050405090304" pitchFamily="18" charset="0"/>
              </a:rPr>
              <a:t>CONCLUSION </a:t>
            </a: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622100" y="1691860"/>
            <a:ext cx="4077640" cy="392400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015880" y="2996952"/>
            <a:ext cx="7032974" cy="1015663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90204" pitchFamily="34" charset="0"/>
              </a:rPr>
              <a:t>THANK YOU</a:t>
            </a:r>
            <a:endParaRPr lang="en-US" sz="6000" dirty="0">
              <a:solidFill>
                <a:prstClr val="white"/>
              </a:solidFill>
              <a:latin typeface="Arial Black" panose="020B0A04020102020204" pitchFamily="34" charset="0"/>
              <a:ea typeface="Calibri"/>
              <a:cs typeface="Times New Roman" panose="020205030504050903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Pages>8887076</Pages>
  <Words>2055</Words>
  <Application>Microsoft Office PowerPoint</Application>
  <PresentationFormat>Widescreen</PresentationFormat>
  <Paragraphs>293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MS PGothic</vt:lpstr>
      <vt:lpstr>Arial</vt:lpstr>
      <vt:lpstr>Arial Black</vt:lpstr>
      <vt:lpstr>Calibri</vt:lpstr>
      <vt:lpstr>Times New Roman</vt:lpstr>
      <vt:lpstr>Wingdings</vt:lpstr>
      <vt:lpstr>1_Custom Design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Critical Sector Investment and National Development in Nigeria: An Assessment of the Power Sector</dc:title>
  <dc:creator>Babikay +2348068307311</dc:creator>
  <cp:lastModifiedBy>Otitoju Funmi</cp:lastModifiedBy>
  <cp:revision>2968</cp:revision>
  <cp:lastPrinted>2026-10-21T08:34:32Z</cp:lastPrinted>
  <dcterms:created xsi:type="dcterms:W3CDTF">2026-10-21T08:34:32Z</dcterms:created>
  <dcterms:modified xsi:type="dcterms:W3CDTF">2026-10-27T14:22:53Z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7BF8D4DB6F9442AC3073D86A530252DA_42</vt:lpwstr>
  </property>
  <property fmtid="{D5CDD505-2E9C-101B-9397-08002B2CF9AE}" pid="3" name="KSOProductBuildVer">
    <vt:lpwstr>1033-12.1.25880.25880</vt:lpwstr>
  </property>
</Properties>
</file>